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90" r:id="rId17"/>
    <p:sldId id="272" r:id="rId18"/>
    <p:sldId id="271" r:id="rId19"/>
    <p:sldId id="273" r:id="rId20"/>
    <p:sldId id="274" r:id="rId21"/>
    <p:sldId id="275" r:id="rId22"/>
    <p:sldId id="276" r:id="rId23"/>
    <p:sldId id="277" r:id="rId24"/>
    <p:sldId id="278" r:id="rId25"/>
    <p:sldId id="279" r:id="rId26"/>
    <p:sldId id="280" r:id="rId27"/>
    <p:sldId id="287" r:id="rId28"/>
    <p:sldId id="281" r:id="rId29"/>
    <p:sldId id="282" r:id="rId30"/>
    <p:sldId id="283" r:id="rId31"/>
    <p:sldId id="284" r:id="rId32"/>
    <p:sldId id="285" r:id="rId33"/>
    <p:sldId id="286" r:id="rId34"/>
    <p:sldId id="288" r:id="rId35"/>
    <p:sldId id="289" r:id="rId36"/>
  </p:sldIdLst>
  <p:sldSz cx="18288000" cy="10287000"/>
  <p:notesSz cx="6858000" cy="9144000"/>
  <p:embeddedFontLst>
    <p:embeddedFont>
      <p:font typeface="Arimo" panose="020B0604020202020204" pitchFamily="34" charset="0"/>
      <p:regular r:id="rId38"/>
    </p:embeddedFont>
    <p:embeddedFont>
      <p:font typeface="Arimo Bold" panose="020B0704020202020204" pitchFamily="34" charset="0"/>
      <p:regular r:id="rId39"/>
      <p:bold r:id="rId40"/>
    </p:embeddedFont>
    <p:embeddedFont>
      <p:font typeface="Calibri" panose="020F0502020204030204" pitchFamily="34" charset="0"/>
      <p:regular r:id="rId41"/>
      <p:bold r:id="rId42"/>
      <p:italic r:id="rId43"/>
      <p:boldItalic r:id="rId44"/>
    </p:embeddedFont>
    <p:embeddedFont>
      <p:font typeface="Muli Regular" pitchFamily="2" charset="77"/>
      <p:regular r:id="rId45"/>
    </p:embeddedFont>
    <p:embeddedFont>
      <p:font typeface="Muli Regular Bold" pitchFamily="2" charset="77"/>
      <p:regular r:id="rId46"/>
      <p:bold r:id="rId47"/>
    </p:embeddedFont>
    <p:embeddedFont>
      <p:font typeface="Roboto" panose="02000000000000000000" pitchFamily="2" charset="0"/>
      <p:regular r:id="rId48"/>
      <p:bold r:id="rId49"/>
      <p:italic r:id="rId50"/>
      <p:boldItalic r:id="rId51"/>
    </p:embeddedFont>
    <p:embeddedFont>
      <p:font typeface="Space Mono" panose="02000509040000020004" pitchFamily="49" charset="77"/>
      <p:regular r:id="rId52"/>
    </p:embeddedFont>
    <p:embeddedFont>
      <p:font typeface="Space Mono Bold" panose="02000809030000020004" pitchFamily="49" charset="77"/>
      <p:regular r:id="rId53"/>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725" autoAdjust="0"/>
    <p:restoredTop sz="73782" autoAdjust="0"/>
  </p:normalViewPr>
  <p:slideViewPr>
    <p:cSldViewPr>
      <p:cViewPr varScale="1">
        <p:scale>
          <a:sx n="49" d="100"/>
          <a:sy n="49" d="100"/>
        </p:scale>
        <p:origin x="47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Designed and created by Dandi Yang. </a:t>
            </a:r>
            <a:r>
              <a:rPr lang="en-US"/>
              <a:t>Do not duplicate or upload with the express written permission of the author.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060986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Social values are those which put the rights of wider groups of people first.</a:t>
            </a:r>
          </a:p>
          <a:p>
            <a:r>
              <a:rPr lang="en-CA" sz="1200" b="0" i="0" kern="1200" dirty="0">
                <a:solidFill>
                  <a:schemeClr val="tx1"/>
                </a:solidFill>
                <a:effectLst/>
                <a:latin typeface="+mn-lt"/>
                <a:ea typeface="+mn-ea"/>
                <a:cs typeface="+mn-cs"/>
              </a:rPr>
              <a:t>Personal values are those traits we see as worth aspiring to, and that define our character.</a:t>
            </a:r>
          </a:p>
          <a:p>
            <a:r>
              <a:rPr lang="en-CA" sz="1200" b="1" i="0" kern="1200" dirty="0">
                <a:solidFill>
                  <a:schemeClr val="tx1"/>
                </a:solidFill>
                <a:effectLst/>
                <a:latin typeface="+mn-lt"/>
                <a:ea typeface="+mn-ea"/>
                <a:cs typeface="+mn-cs"/>
              </a:rPr>
              <a:t>Family Values</a:t>
            </a:r>
            <a:r>
              <a:rPr lang="en-CA" sz="1200" b="0" i="0" kern="1200" dirty="0">
                <a:solidFill>
                  <a:schemeClr val="tx1"/>
                </a:solidFill>
                <a:effectLst/>
                <a:latin typeface="+mn-lt"/>
                <a:ea typeface="+mn-ea"/>
                <a:cs typeface="+mn-cs"/>
              </a:rPr>
              <a:t> - To love and care for those we are close to; our children, our parents, other family members, and our friends.</a:t>
            </a:r>
          </a:p>
          <a:p>
            <a:r>
              <a:rPr lang="en-CA" sz="1200" b="1" i="0" kern="1200" dirty="0">
                <a:solidFill>
                  <a:schemeClr val="tx1"/>
                </a:solidFill>
                <a:effectLst/>
                <a:latin typeface="+mn-lt"/>
                <a:ea typeface="+mn-ea"/>
                <a:cs typeface="+mn-cs"/>
              </a:rPr>
              <a:t>Career Values</a:t>
            </a:r>
            <a:r>
              <a:rPr lang="en-CA" sz="1200" b="0" i="0" kern="1200" dirty="0">
                <a:solidFill>
                  <a:schemeClr val="tx1"/>
                </a:solidFill>
                <a:effectLst/>
                <a:latin typeface="+mn-lt"/>
                <a:ea typeface="+mn-ea"/>
                <a:cs typeface="+mn-cs"/>
              </a:rPr>
              <a:t> - The best use and expression of our talents and skills for the purposes of contributing to society and for monetary compensation.</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1" i="0" kern="1200" dirty="0">
                <a:solidFill>
                  <a:schemeClr val="tx1"/>
                </a:solidFill>
                <a:effectLst/>
                <a:latin typeface="+mn-lt"/>
                <a:ea typeface="+mn-ea"/>
                <a:cs typeface="+mn-cs"/>
              </a:rPr>
              <a:t>Terminal Values</a:t>
            </a:r>
            <a:r>
              <a:rPr lang="en-CA" sz="1200" b="0" i="0" kern="1200" dirty="0">
                <a:solidFill>
                  <a:schemeClr val="tx1"/>
                </a:solidFill>
                <a:effectLst/>
                <a:latin typeface="+mn-lt"/>
                <a:ea typeface="+mn-ea"/>
                <a:cs typeface="+mn-cs"/>
              </a:rPr>
              <a:t>: A personal conviction about life-long goals. They are outcomes that one works toward or believes are most important and desirable; end states of feeling. Often signify what an individual is trying to accomplish.</a:t>
            </a:r>
          </a:p>
          <a:p>
            <a:r>
              <a:rPr lang="en-CA" sz="1200" b="1" i="0" kern="1200" dirty="0">
                <a:solidFill>
                  <a:schemeClr val="tx1"/>
                </a:solidFill>
                <a:effectLst/>
                <a:latin typeface="+mn-lt"/>
                <a:ea typeface="+mn-ea"/>
                <a:cs typeface="+mn-cs"/>
              </a:rPr>
              <a:t>Instrumental Values</a:t>
            </a:r>
            <a:r>
              <a:rPr lang="en-CA" sz="1200" b="0" i="0" kern="1200" dirty="0">
                <a:solidFill>
                  <a:schemeClr val="tx1"/>
                </a:solidFill>
                <a:effectLst/>
                <a:latin typeface="+mn-lt"/>
                <a:ea typeface="+mn-ea"/>
                <a:cs typeface="+mn-cs"/>
              </a:rPr>
              <a:t>: A personal conviction about desired modes of conduct or ways of behaving. They are values that consist primarily of personal characteristics and character traits that tend to lead toward terminal values. Signifies </a:t>
            </a:r>
            <a:r>
              <a:rPr lang="en-CA" sz="1200" b="0" i="1" kern="1200" dirty="0">
                <a:solidFill>
                  <a:schemeClr val="tx1"/>
                </a:solidFill>
                <a:effectLst/>
                <a:latin typeface="+mn-lt"/>
                <a:ea typeface="+mn-ea"/>
                <a:cs typeface="+mn-cs"/>
              </a:rPr>
              <a:t>how</a:t>
            </a:r>
            <a:r>
              <a:rPr lang="en-CA" sz="1200" b="0" i="0" kern="1200" dirty="0">
                <a:solidFill>
                  <a:schemeClr val="tx1"/>
                </a:solidFill>
                <a:effectLst/>
                <a:latin typeface="+mn-lt"/>
                <a:ea typeface="+mn-ea"/>
                <a:cs typeface="+mn-cs"/>
              </a:rPr>
              <a:t> an individual will achieve their end goals.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Clarifying your values and attitudes is an important first step in moving toward developing a stress-resilient philosophy of life. The greater the congruence between your values and your goals, and between your decisions and actions, the lower your stress level. Think of your values and attitudes as your roadmap in life. The better the map, the smaller the chance that you may make a wrong turn.</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At various points in life, you realize that some of your values and goals are not providing you with the kind of happiness and satisfaction you want. Many of your core values may not be the values you truly believe in. They may be values you inherited from others, without much thought on your part.</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These values can come from your parents, your peers, your religion, your teachers, television and the movies, the corporation or organization you work for, or the community you live in. Such values can match your own values. However, in some cases, they may not reflect what is truly meaningful or important to you at this point in your life.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Value Maturity</a:t>
            </a:r>
          </a:p>
          <a:p>
            <a:pPr marL="171450" indent="-171450">
              <a:buFont typeface="Arial" panose="020B0604020202020204" pitchFamily="34" charset="0"/>
              <a:buChar char="•"/>
            </a:pPr>
            <a:r>
              <a:rPr lang="en-US" dirty="0"/>
              <a:t>Clear values</a:t>
            </a:r>
          </a:p>
          <a:p>
            <a:pPr marL="171450" indent="-171450">
              <a:buFont typeface="Arial" panose="020B0604020202020204" pitchFamily="34" charset="0"/>
              <a:buChar char="•"/>
            </a:pPr>
            <a:r>
              <a:rPr lang="en-US" dirty="0"/>
              <a:t>Life of purpose</a:t>
            </a:r>
          </a:p>
          <a:p>
            <a:pPr marL="171450" indent="-171450">
              <a:buFont typeface="Arial" panose="020B0604020202020204" pitchFamily="34" charset="0"/>
              <a:buChar char="•"/>
            </a:pPr>
            <a:r>
              <a:rPr lang="en-US" dirty="0"/>
              <a:t>Meaning and direction</a:t>
            </a:r>
          </a:p>
          <a:p>
            <a:r>
              <a:rPr lang="en-US" dirty="0"/>
              <a:t>When you don’t reach these goals, or fulfill these needs and wants, you feel stressed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F1F1F1"/>
                </a:solidFill>
                <a:effectLst/>
                <a:latin typeface="YouTube Sans"/>
              </a:rPr>
              <a:t>https://www.youtube.com/watch?v=Ky3Z_b9q1Ts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solidFill>
                <a:srgbClr val="F1F1F1"/>
              </a:solidFill>
              <a:effectLst/>
              <a:latin typeface="YouTub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F1F1F1"/>
                </a:solidFill>
                <a:effectLst/>
                <a:latin typeface="YouTube Sans"/>
              </a:rPr>
              <a:t>Acting on your values to manage stress better</a:t>
            </a:r>
            <a:br>
              <a:rPr lang="en-CA" b="0" i="0" dirty="0">
                <a:solidFill>
                  <a:srgbClr val="F1F1F1"/>
                </a:solidFill>
                <a:effectLst/>
                <a:latin typeface="YouTube Sans"/>
              </a:rPr>
            </a:br>
            <a:r>
              <a:rPr lang="en-US" b="0" i="0" dirty="0">
                <a:solidFill>
                  <a:srgbClr val="FFFFFF"/>
                </a:solidFill>
                <a:effectLst/>
                <a:latin typeface="Roboto" panose="02000000000000000000" pitchFamily="2" charset="0"/>
              </a:rPr>
              <a:t>In this video, we learn how even the hardest or most stressful of times, focusing on value-based actions, can give us a sense of purpose and meaning.</a:t>
            </a:r>
            <a:endParaRPr lang="en-CA" b="0" i="0" dirty="0">
              <a:solidFill>
                <a:srgbClr val="F1F1F1"/>
              </a:solidFill>
              <a:effectLst/>
              <a:latin typeface="YouTube Sans"/>
            </a:endParaRPr>
          </a:p>
          <a:p>
            <a:endParaRPr lang="en-CA" b="0"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850600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fontAlgn="base"/>
            <a:r>
              <a:rPr lang="en-CA" sz="1200" b="1" i="0" kern="1200" dirty="0">
                <a:solidFill>
                  <a:schemeClr val="tx1"/>
                </a:solidFill>
                <a:effectLst/>
                <a:latin typeface="+mn-lt"/>
                <a:ea typeface="+mn-ea"/>
                <a:cs typeface="+mn-cs"/>
              </a:rPr>
              <a:t>In the short term</a:t>
            </a:r>
            <a:r>
              <a:rPr lang="en-CA" sz="1200" b="0" i="0" kern="1200" dirty="0">
                <a:solidFill>
                  <a:schemeClr val="tx1"/>
                </a:solidFill>
                <a:effectLst/>
                <a:latin typeface="+mn-lt"/>
                <a:ea typeface="+mn-ea"/>
                <a:cs typeface="+mn-cs"/>
              </a:rPr>
              <a:t>, writing about personal values makes people feel more powerful, in control, proud, and strong. It also makes them feel more loving, connected, and empathetic toward others. It increases pain tolerance, enhances self-control, and reduces unhelpful rumination after an experience that resulted in stress.</a:t>
            </a:r>
            <a:br>
              <a:rPr lang="en-CA" sz="1200" b="0" i="0" kern="1200" dirty="0">
                <a:solidFill>
                  <a:schemeClr val="tx1"/>
                </a:solidFill>
                <a:effectLst/>
                <a:latin typeface="+mn-lt"/>
                <a:ea typeface="+mn-ea"/>
                <a:cs typeface="+mn-cs"/>
              </a:rPr>
            </a:br>
            <a:endParaRPr lang="en-CA" sz="1200" b="0" i="0" kern="1200" dirty="0">
              <a:solidFill>
                <a:schemeClr val="tx1"/>
              </a:solidFill>
              <a:effectLst/>
              <a:latin typeface="+mn-lt"/>
              <a:ea typeface="+mn-ea"/>
              <a:cs typeface="+mn-cs"/>
            </a:endParaRPr>
          </a:p>
          <a:p>
            <a:pPr fontAlgn="base"/>
            <a:r>
              <a:rPr lang="en-CA" sz="1200" b="1" i="0" kern="1200" dirty="0">
                <a:solidFill>
                  <a:schemeClr val="tx1"/>
                </a:solidFill>
                <a:effectLst/>
                <a:latin typeface="+mn-lt"/>
                <a:ea typeface="+mn-ea"/>
                <a:cs typeface="+mn-cs"/>
              </a:rPr>
              <a:t>In the long term,</a:t>
            </a:r>
            <a:r>
              <a:rPr lang="en-CA" sz="1200" b="0" i="0" kern="1200" dirty="0">
                <a:solidFill>
                  <a:schemeClr val="tx1"/>
                </a:solidFill>
                <a:effectLst/>
                <a:latin typeface="+mn-lt"/>
                <a:ea typeface="+mn-ea"/>
                <a:cs typeface="+mn-cs"/>
              </a:rPr>
              <a:t> writing about personal values has been shown to boost test scores, reduce doctor visits, improve mental health, and help with everything from weight loss to quitting smoking and reducing problem drinking. It helps people persevere in the face of discrimination and reduces self-handicapping.</a:t>
            </a:r>
          </a:p>
          <a:p>
            <a:br>
              <a:rPr lang="en-CA" dirty="0"/>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0" i="0" dirty="0">
                <a:solidFill>
                  <a:srgbClr val="111111"/>
                </a:solidFill>
                <a:effectLst/>
                <a:latin typeface="minion-pro"/>
              </a:rPr>
              <a:t>Writing about how our day-to-day actions match up with our deepest personal values can mentally and biologically improve our ability to deal with </a:t>
            </a:r>
            <a:r>
              <a:rPr lang="en-US" b="0" i="0" dirty="0" err="1">
                <a:solidFill>
                  <a:srgbClr val="111111"/>
                </a:solidFill>
                <a:effectLst/>
                <a:latin typeface="minion-pro"/>
              </a:rPr>
              <a:t>stress.</a:t>
            </a:r>
            <a:r>
              <a:rPr lang="en-US" dirty="0" err="1"/>
              <a:t>Stressful</a:t>
            </a:r>
            <a:r>
              <a:rPr lang="en-US" dirty="0"/>
              <a:t> experiences were no longer simply hassles to endure; they became an expression of the students' values… small things that might otherwise have seemed irritating became moments of meaning.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When you can, reflect back over the choices you’ve made and the values you have labeled. Here you’re trying to identify authentic vs inauthentic values. Consider which choices were comfortable and easy. Which choices left you feeling satisfied? These choices were most likely guided by genuine values. Were there any choices that left you feeling uncomfortable? Did any choices have an uneasy hangover to them? If they did they may have been guided by inauthentic values or you may have been making compromises on these choices.</a:t>
            </a:r>
          </a:p>
          <a:p>
            <a:endParaRPr lang="en-US" dirty="0"/>
          </a:p>
          <a:p>
            <a:r>
              <a:rPr lang="en-US" dirty="0"/>
              <a:t>Collect and list all of the values that fit you. The list can be as long or as short as you like. Look at the list and consider which values feel like priorities right now. Why is living by these values the priority? Are they the most helpful at getting you closer to the goals you’ve set? Are any of these values consistently being unmet? Are there any situations where you feel a value is being compromised or where you feel conflicted?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 to https://personalvalu.es/</a:t>
            </a:r>
          </a:p>
          <a:p>
            <a:r>
              <a:rPr lang="en-US"/>
              <a:t>to find out what your personal values 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There appears to be a lack of data and research on the role of race or visible minority status on health in Canada. Consequently, it makes it difficult for researchers and policy makers to easily answer questions about visible minorities and health. I tried my best to include most information from Canadian demographics and research, although the textbook will include information from US sources.</a:t>
            </a: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3596797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begin, please feel free to open up this video, keep in the background and and enjoy some chill, lo-fi beats as you navigate through this lecture. Or watch the video in between work sessions to destress and refocus.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78632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chapter considers the relationship between diversity and stress. We consider such factors as health, poverty, education, and family structure as they relate to race and ethnicity, cultural background, gender, age, sexual orientation, and disabilities.</a:t>
            </a:r>
            <a:endParaRPr lang="en-CA" dirty="0"/>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802321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Minority group membership is typically based on differences in observable characteristics or practices, such as: ethnicity (ethnic minority), race (racial minority), religion (religious minority), sexual orientation (sexual minority), or disability.</a:t>
            </a:r>
          </a:p>
          <a:p>
            <a:endParaRPr lang="en-US" dirty="0"/>
          </a:p>
          <a:p>
            <a:r>
              <a:rPr lang="en-US" b="1" dirty="0"/>
              <a:t>Marginalization</a:t>
            </a:r>
            <a:r>
              <a:rPr lang="en-US" dirty="0"/>
              <a:t>, also called social marginalization, occurs when a person or groups of people are less able to do things or access basic services or opportunities.</a:t>
            </a:r>
          </a:p>
          <a:p>
            <a:endParaRPr lang="en-US" dirty="0"/>
          </a:p>
          <a:p>
            <a:r>
              <a:rPr lang="en-US" dirty="0"/>
              <a:t>Are you able to send your kids to good schools, and are they free or affordable? If you become ill, is it easy for you to see a doctor and get treatment? Do you have the same chances as everyone else to get a job and build a career? Schools, access to healthcare, employment—these are all areas where people may not have equal opportunities, and this causes marginalization. But marginalization can also come from everyday inequalities, like whether you live in an area with good, safe roads or access to public transit, or if buildings are equipped for a disability you might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i="0" dirty="0">
                <a:solidFill>
                  <a:srgbClr val="BDC1C6"/>
                </a:solidFill>
                <a:effectLst/>
                <a:latin typeface="arial" panose="020B0604020202020204" pitchFamily="34" charset="0"/>
              </a:rPr>
              <a:t>BIPOC: </a:t>
            </a:r>
            <a:r>
              <a:rPr lang="en-US" b="0" i="0" dirty="0">
                <a:solidFill>
                  <a:srgbClr val="BCC0C3"/>
                </a:solidFill>
                <a:effectLst/>
                <a:latin typeface="arial" panose="020B0604020202020204" pitchFamily="34" charset="0"/>
              </a:rPr>
              <a:t>Black, Indigenous, People of Color</a:t>
            </a:r>
            <a:endParaRPr lang="en-US" b="0" dirty="0"/>
          </a:p>
          <a:p>
            <a:endParaRPr lang="en-US" dirty="0"/>
          </a:p>
          <a:p>
            <a:r>
              <a:rPr lang="en-US" dirty="0"/>
              <a:t>Numerous scientific studies have shown that when BIPOC individuals experience a high degree of prejudice, this can cause stress responses (e.g., high blood pressure, anxiety) that accrue over time, eventually leading to poor mental and physical health.</a:t>
            </a:r>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kern="1200" dirty="0">
                <a:solidFill>
                  <a:schemeClr val="tx1"/>
                </a:solidFill>
                <a:effectLst/>
                <a:latin typeface="+mn-lt"/>
                <a:ea typeface="+mn-ea"/>
                <a:cs typeface="+mn-cs"/>
              </a:rPr>
              <a:t>Being a person from a marginalized community comes with the recognition that they are potentially at risk for some sort of negative encounter and the level of threat perception in the environment is higher. That threat perception leads to hypervigilance, which leads to heightened </a:t>
            </a:r>
            <a:r>
              <a:rPr lang="en-CA" sz="1200" b="1" i="0" kern="1200" dirty="0">
                <a:solidFill>
                  <a:schemeClr val="tx1"/>
                </a:solidFill>
                <a:effectLst/>
                <a:latin typeface="+mn-lt"/>
                <a:ea typeface="+mn-ea"/>
                <a:cs typeface="+mn-cs"/>
              </a:rPr>
              <a:t>allostatic load</a:t>
            </a:r>
            <a:r>
              <a:rPr lang="en-CA"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From Lecture 1- </a:t>
            </a:r>
            <a:r>
              <a:rPr lang="en-CA" sz="1200" b="1" i="0" kern="1200" dirty="0">
                <a:solidFill>
                  <a:schemeClr val="tx1"/>
                </a:solidFill>
                <a:effectLst/>
                <a:latin typeface="+mn-lt"/>
                <a:ea typeface="+mn-ea"/>
                <a:cs typeface="+mn-cs"/>
              </a:rPr>
              <a:t>Allostatic load</a:t>
            </a:r>
            <a:r>
              <a:rPr lang="en-CA" sz="1200" b="0" i="0" kern="1200" dirty="0">
                <a:solidFill>
                  <a:schemeClr val="tx1"/>
                </a:solidFill>
                <a:effectLst/>
                <a:latin typeface="+mn-lt"/>
                <a:ea typeface="+mn-ea"/>
                <a:cs typeface="+mn-cs"/>
              </a:rPr>
              <a:t>: It refers to damage wrought by persistent stress, which overtaxes the body’s delicate, regulatory mechanisms—including the immune, endocrine, and circulatory systems, and those regulating blood sugar and mood.</a:t>
            </a:r>
          </a:p>
          <a:p>
            <a:pPr marL="171450" indent="-171450">
              <a:buFont typeface="Arial" panose="020B0604020202020204" pitchFamily="34" charset="0"/>
              <a:buChar char="•"/>
            </a:pPr>
            <a:endParaRPr lang="en-CA" sz="1200" b="0" i="0" kern="1200" dirty="0">
              <a:solidFill>
                <a:schemeClr val="tx1"/>
              </a:solidFill>
              <a:effectLst/>
              <a:latin typeface="+mn-lt"/>
              <a:ea typeface="+mn-ea"/>
              <a:cs typeface="+mn-cs"/>
            </a:endParaRPr>
          </a:p>
          <a:p>
            <a:pPr marL="0" indent="0">
              <a:buFont typeface="Arial" panose="020B0604020202020204" pitchFamily="34" charset="0"/>
              <a:buNone/>
            </a:pPr>
            <a:r>
              <a:rPr lang="en-CA" sz="1200" b="0" i="0" kern="1200" dirty="0">
                <a:solidFill>
                  <a:schemeClr val="tx1"/>
                </a:solidFill>
                <a:effectLst/>
                <a:latin typeface="+mn-lt"/>
                <a:ea typeface="+mn-ea"/>
                <a:cs typeface="+mn-cs"/>
              </a:rPr>
              <a:t>Daily experiences of discrimination are often less overt and more insidious, the offhand comments or small interactions sometimes known as </a:t>
            </a:r>
            <a:r>
              <a:rPr lang="en-CA" sz="1200" b="0" i="0" u="none" strike="noStrike" kern="1200" dirty="0">
                <a:solidFill>
                  <a:schemeClr val="tx1"/>
                </a:solidFill>
                <a:effectLst/>
                <a:latin typeface="+mn-lt"/>
                <a:ea typeface="+mn-ea"/>
                <a:cs typeface="+mn-cs"/>
              </a:rPr>
              <a:t>microaggressions.</a:t>
            </a:r>
            <a:endParaRPr lang="en-CA" sz="1200" b="0" i="0"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=aV4Hk4PQ4Tc&amp;t=6s</a:t>
            </a:r>
          </a:p>
          <a:p>
            <a:endParaRPr lang="en-US" dirty="0"/>
          </a:p>
          <a:p>
            <a:r>
              <a:rPr lang="en-US" dirty="0"/>
              <a:t>For further watching, please check out How Racism Makes Us Sick: https://</a:t>
            </a:r>
            <a:r>
              <a:rPr lang="en-US" dirty="0" err="1"/>
              <a:t>www.youtube.com</a:t>
            </a:r>
            <a:r>
              <a:rPr lang="en-US" dirty="0"/>
              <a:t>/</a:t>
            </a:r>
            <a:r>
              <a:rPr lang="en-US" dirty="0" err="1"/>
              <a:t>watch?v</a:t>
            </a:r>
            <a:r>
              <a:rPr lang="en-US" dirty="0"/>
              <a:t>=</a:t>
            </a:r>
            <a:r>
              <a:rPr lang="en-US" dirty="0" err="1"/>
              <a:t>VzyjDR_AWzE</a:t>
            </a:r>
            <a:endParaRPr lang="en-US" dirty="0"/>
          </a:p>
          <a:p>
            <a:r>
              <a:rPr lang="en-US" dirty="0"/>
              <a:t>(optional)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indent="0">
              <a:buFont typeface="Arial" panose="020B0604020202020204" pitchFamily="34" charset="0"/>
              <a:buNone/>
            </a:pPr>
            <a:r>
              <a:rPr lang="en-US" dirty="0"/>
              <a:t>Build a support network</a:t>
            </a:r>
          </a:p>
          <a:p>
            <a:pPr marL="171450" indent="-171450">
              <a:buFont typeface="Arial" panose="020B0604020202020204" pitchFamily="34" charset="0"/>
              <a:buChar char="•"/>
            </a:pPr>
            <a:r>
              <a:rPr lang="en-US" dirty="0"/>
              <a:t>Connecting with other people with similar experiences can help you to feel validated and supported and you can learn how others have coped and handled situations. Finding a community with shared values as yours can also help you feel more connected and less isolated.</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Develop a Positive Cultural Identity and Strong Sense of Self</a:t>
            </a:r>
          </a:p>
          <a:p>
            <a:pPr marL="171450" indent="-171450">
              <a:buFont typeface="Arial" panose="020B0604020202020204" pitchFamily="34" charset="0"/>
              <a:buChar char="•"/>
            </a:pPr>
            <a:r>
              <a:rPr lang="en-US" dirty="0"/>
              <a:t>This is particularly helpful in contending with race-related stress. Considering joining campus groups, clubs or associations that welcome your cultural norms and ideals, or cultural groups/community </a:t>
            </a:r>
            <a:r>
              <a:rPr lang="en-US" dirty="0" err="1"/>
              <a:t>centres</a:t>
            </a:r>
            <a:r>
              <a:rPr lang="en-US" dirty="0"/>
              <a:t> and events in the GTA that can offer cultural validation and a sense of connection and community.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Find positive role models or a mentor</a:t>
            </a:r>
          </a:p>
          <a:p>
            <a:pPr marL="171450" indent="-171450">
              <a:buFont typeface="Arial" panose="020B0604020202020204" pitchFamily="34" charset="0"/>
              <a:buChar char="•"/>
            </a:pPr>
            <a:r>
              <a:rPr lang="en-US" dirty="0"/>
              <a:t>Having someone to look up to and learn from how they navigated dealing with racism can also be helpful. Role models don’t have to be people you actually have met and have a relationship with - they can be public figures or historical figures that you can turn to for guidance. Reading autobiographies on such figures can offer support and inspiration. Finding a mentor who looks like you and has achieved something you aspire to can help you to stay motivated and encouraged.</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Make a plan around how you want to respond to microaggressions and other acts of racism when they occur.</a:t>
            </a:r>
          </a:p>
          <a:p>
            <a:pPr marL="171450" indent="-171450">
              <a:buFont typeface="Arial" panose="020B0604020202020204" pitchFamily="34" charset="0"/>
              <a:buChar char="•"/>
            </a:pPr>
            <a:r>
              <a:rPr lang="en-US" dirty="0"/>
              <a:t>Decide what incidents are important for you to challenge and what is not. Document any potential acts of racism, talk to someone you trust about it, and consider reporting it. It is important to be informed of the relevant anti-racism policies that are in place in any institution or workplace you are connected to as well as the laws within Ontario and Canada at large.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Become involved in Social Justice efforts</a:t>
            </a:r>
          </a:p>
          <a:p>
            <a:pPr marL="171450" indent="-171450">
              <a:buFont typeface="Arial" panose="020B0604020202020204" pitchFamily="34" charset="0"/>
              <a:buChar char="•"/>
            </a:pPr>
            <a:r>
              <a:rPr lang="en-US" dirty="0"/>
              <a:t>Be strategic in social action and only take on what you feel you can manage without putting pressure on yourself or setting high expectations. Try not to get discouraged when changes are slow to happen, but also do not underestimate the power you have to facilitate change.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Practice Self-care and Self-Compassion</a:t>
            </a:r>
          </a:p>
          <a:p>
            <a:pPr marL="171450" indent="-171450">
              <a:buFont typeface="Arial" panose="020B0604020202020204" pitchFamily="34" charset="0"/>
              <a:buChar char="•"/>
            </a:pPr>
            <a:r>
              <a:rPr lang="en-US" dirty="0"/>
              <a:t>Be kind to yourself and attend to your emotions by acknowledging and accepting that your emotional reactions to racism make sense and that racism is painful. Use compassionate coping thoughts such as “this is a tough moment so I will be kind to myself”.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What if your new culture is at odds with your native culture? Should you ignore the new culture’s standards and norms, and remain faithful to the familiar traditional standards and norms? </a:t>
            </a:r>
          </a:p>
          <a:p>
            <a:endParaRPr lang="en-US" dirty="0"/>
          </a:p>
          <a:p>
            <a:r>
              <a:rPr lang="en-US" dirty="0"/>
              <a:t>Further reading: https://newcanadianmedia.ca/immigrant-parents-struggle-with-cultural-clashes/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As has been shown, entering a new culture often requires a great deal of adaptation, which often results in stress and ill health. The balancing of two cultures may explain the higher blood pressure, mental illness, and higher rates of attempted suicide among immigrants when compared with the population in their country of origin.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The impact of discrimination throughout a lifetime can lead to chronic stress and trauma.</a:t>
            </a:r>
          </a:p>
          <a:p>
            <a:pPr marL="171450" indent="-171450">
              <a:buFont typeface="Arial" panose="020B0604020202020204" pitchFamily="34" charset="0"/>
              <a:buChar char="•"/>
            </a:pPr>
            <a:r>
              <a:rPr lang="en-US" dirty="0"/>
              <a:t>There is growing evidence of the negative effects of chronic stress and experiences of trauma on mental and physical health. Importantly, these effects can be felt by individuals, families, and communities across generations. </a:t>
            </a:r>
          </a:p>
          <a:p>
            <a:pPr marL="171450" indent="-171450">
              <a:buFont typeface="Arial" panose="020B0604020202020204" pitchFamily="34" charset="0"/>
              <a:buChar char="•"/>
            </a:pPr>
            <a:r>
              <a:rPr lang="en-US" dirty="0"/>
              <a:t>Processes of interpersonal and institutional discrimination also reduce access to the material and social resources needed to achieve and maintain good health over a lifetime.</a:t>
            </a:r>
          </a:p>
          <a:p>
            <a:pPr marL="171450" indent="-171450">
              <a:buFont typeface="Arial" panose="020B0604020202020204" pitchFamily="34" charset="0"/>
              <a:buChar char="•"/>
            </a:pPr>
            <a:r>
              <a:rPr lang="en-US" dirty="0"/>
              <a:t>Inequities in access to education, income, employment, housing, and food security can drive inequities in health and wellbeing</a:t>
            </a:r>
          </a:p>
          <a:p>
            <a:pPr marL="171450" indent="-171450">
              <a:buFont typeface="Arial" panose="020B0604020202020204" pitchFamily="34" charset="0"/>
              <a:buChar char="•"/>
            </a:pPr>
            <a:r>
              <a:rPr lang="en-US" dirty="0"/>
              <a:t>Intergenerational effects, like the inability to transmit wealth, which can shape the life chances of each new generation.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Covid-19</a:t>
            </a:r>
            <a:r>
              <a:rPr lang="en-US" dirty="0"/>
              <a:t>: Racialized individuals are more likely to work in low paying jobs with limited access to paid sick leave, and live in poorly maintained, unstable or crowded housing, all of which have been associated with poorer COVID-19 outcomes. </a:t>
            </a:r>
            <a:r>
              <a:rPr lang="en-US" i="1" dirty="0"/>
              <a:t>These issues are </a:t>
            </a:r>
            <a:r>
              <a:rPr lang="en-CA" sz="1200" b="0" i="1" kern="1200" dirty="0">
                <a:solidFill>
                  <a:schemeClr val="tx1"/>
                </a:solidFill>
                <a:effectLst/>
                <a:latin typeface="+mn-lt"/>
                <a:ea typeface="+mn-ea"/>
                <a:cs typeface="+mn-cs"/>
              </a:rPr>
              <a:t>rooted in systemic racism, the system by which existing policies and structures reinforce and perpetuate racial inequities, and has been consistently linked with poorer general and physical health outcomes.</a:t>
            </a:r>
            <a:r>
              <a:rPr lang="en-CA" sz="1200" b="0" i="0" kern="1200" dirty="0">
                <a:solidFill>
                  <a:schemeClr val="tx1"/>
                </a:solidFill>
                <a:effectLst/>
                <a:latin typeface="+mn-lt"/>
                <a:ea typeface="+mn-ea"/>
                <a:cs typeface="+mn-cs"/>
              </a:rPr>
              <a:t> Many of the proposed COVID-19 interventions, such as physical distancing and working from home, are issues of privilege, and may not be accessible to those in the most marginalized communities.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Persistent exposure to chronic stressors, such as poor living and working conditions, has been observed to increase stress hormones, which has been hypothesized as a contributing factor to chronic diseases.</a:t>
            </a:r>
            <a:br>
              <a:rPr lang="en-CA" sz="1200" b="0" i="0" kern="1200" dirty="0">
                <a:solidFill>
                  <a:schemeClr val="tx1"/>
                </a:solidFill>
                <a:effectLst/>
                <a:latin typeface="+mn-lt"/>
                <a:ea typeface="+mn-ea"/>
                <a:cs typeface="+mn-cs"/>
              </a:rPr>
            </a:br>
            <a:endParaRPr lang="en-US" dirty="0"/>
          </a:p>
          <a:p>
            <a:r>
              <a:rPr lang="en-CA" sz="1200" b="1" i="0" kern="1200" dirty="0">
                <a:solidFill>
                  <a:schemeClr val="tx1"/>
                </a:solidFill>
                <a:effectLst/>
                <a:latin typeface="+mn-lt"/>
                <a:ea typeface="+mn-ea"/>
                <a:cs typeface="+mn-cs"/>
              </a:rPr>
              <a:t>Ethnic differences in high blood pressure</a:t>
            </a:r>
            <a:r>
              <a:rPr lang="en-CA" sz="1200" b="0" i="0" kern="1200" dirty="0">
                <a:solidFill>
                  <a:schemeClr val="tx1"/>
                </a:solidFill>
                <a:effectLst/>
                <a:latin typeface="+mn-lt"/>
                <a:ea typeface="+mn-ea"/>
                <a:cs typeface="+mn-cs"/>
              </a:rPr>
              <a:t>: some experts think that social and economic factors -- including discrimination and economic inequality -- are responsible for this difference.</a:t>
            </a:r>
          </a:p>
          <a:p>
            <a:endParaRPr lang="en-CA" sz="1200" b="0" i="0" kern="1200" dirty="0">
              <a:solidFill>
                <a:schemeClr val="tx1"/>
              </a:solidFill>
              <a:effectLst/>
              <a:latin typeface="+mn-lt"/>
              <a:ea typeface="+mn-ea"/>
              <a:cs typeface="+mn-cs"/>
            </a:endParaRPr>
          </a:p>
          <a:p>
            <a:r>
              <a:rPr lang="en-CA" b="1" dirty="0"/>
              <a:t>Health disparities among LGBTQ people </a:t>
            </a:r>
            <a:r>
              <a:rPr lang="en-CA" dirty="0"/>
              <a:t>are linked to stigma and discrimination- for example: many LGBTQ+ people have reported experiencing stigma and discrimination, when accessing health services, leading some individuals to delay necessary health care or forego it altogether. These individuals may have less social support than heterosexual individuals, particularly if they live in a region without a large LGBTQ population or if they have experienced rejection by their family of origin. Transgender individuals have higher rates of poverty and unemployment than non-transgender individuals. </a:t>
            </a:r>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4260182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 </a:t>
            </a:r>
            <a:r>
              <a:rPr lang="en-US" b="1" dirty="0"/>
              <a:t>value</a:t>
            </a:r>
            <a:r>
              <a:rPr lang="en-US" dirty="0"/>
              <a:t> can be defined as a belief upon which one acts by preference.</a:t>
            </a:r>
          </a:p>
          <a:p>
            <a:pPr marL="171450" indent="-171450">
              <a:buFont typeface="Arial" panose="020B0604020202020204" pitchFamily="34" charset="0"/>
              <a:buChar char="•"/>
            </a:pPr>
            <a:r>
              <a:rPr lang="en-US" dirty="0"/>
              <a:t>Values guide our actions and give direction and meaning to one’s life.</a:t>
            </a:r>
          </a:p>
          <a:p>
            <a:pPr marL="171450" indent="-171450">
              <a:buFont typeface="Arial" panose="020B0604020202020204" pitchFamily="34" charset="0"/>
              <a:buChar char="•"/>
            </a:pPr>
            <a:r>
              <a:rPr lang="en-US" dirty="0"/>
              <a:t>Decision-making comes down to how we value those things on which we are deciding. When you know what is most important to you, making the best decision is much easier. When you are unclear about what you value most, making the best decision is more difficult. The result is inner conflict and stress.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fontAlgn="base"/>
            <a:r>
              <a:rPr lang="en-CA" sz="1200" b="1" i="0" kern="1200" dirty="0">
                <a:solidFill>
                  <a:schemeClr val="tx1"/>
                </a:solidFill>
                <a:effectLst/>
                <a:latin typeface="+mn-lt"/>
                <a:ea typeface="+mn-ea"/>
                <a:cs typeface="+mn-cs"/>
              </a:rPr>
              <a:t>NICs: </a:t>
            </a:r>
            <a:r>
              <a:rPr lang="en-CA" sz="1200" b="0" i="0" kern="1200" dirty="0">
                <a:solidFill>
                  <a:schemeClr val="tx1"/>
                </a:solidFill>
                <a:effectLst/>
                <a:latin typeface="+mn-lt"/>
                <a:ea typeface="+mn-ea"/>
                <a:cs typeface="+mn-cs"/>
              </a:rPr>
              <a:t>non-Indigenous Canadians</a:t>
            </a:r>
            <a:br>
              <a:rPr lang="en-CA" sz="1200" b="1" i="0" kern="1200" dirty="0">
                <a:solidFill>
                  <a:schemeClr val="tx1"/>
                </a:solidFill>
                <a:effectLst/>
                <a:latin typeface="+mn-lt"/>
                <a:ea typeface="+mn-ea"/>
                <a:cs typeface="+mn-cs"/>
              </a:rPr>
            </a:br>
            <a:br>
              <a:rPr lang="en-CA" sz="1200" b="1" i="0" kern="1200" dirty="0">
                <a:solidFill>
                  <a:schemeClr val="tx1"/>
                </a:solidFill>
                <a:effectLst/>
                <a:latin typeface="+mn-lt"/>
                <a:ea typeface="+mn-ea"/>
                <a:cs typeface="+mn-cs"/>
              </a:rPr>
            </a:br>
            <a:r>
              <a:rPr lang="en-CA" sz="1200" b="1" i="0" kern="1200" dirty="0">
                <a:solidFill>
                  <a:schemeClr val="tx1"/>
                </a:solidFill>
                <a:effectLst/>
                <a:latin typeface="+mn-lt"/>
                <a:ea typeface="+mn-ea"/>
                <a:cs typeface="+mn-cs"/>
              </a:rPr>
              <a:t>Why?​</a:t>
            </a:r>
            <a:endParaRPr lang="en-CA" b="1" i="0" dirty="0">
              <a:effectLst/>
            </a:endParaRPr>
          </a:p>
          <a:p>
            <a:pPr marL="171450" indent="-171450" fontAlgn="base">
              <a:buFont typeface="Arial" panose="020B0604020202020204" pitchFamily="34" charset="0"/>
              <a:buChar char="•"/>
            </a:pPr>
            <a:r>
              <a:rPr lang="en-CA" sz="1200" b="0" i="0" u="none" strike="noStrike" kern="1200" dirty="0">
                <a:solidFill>
                  <a:schemeClr val="tx1"/>
                </a:solidFill>
                <a:effectLst/>
                <a:latin typeface="+mn-lt"/>
                <a:ea typeface="+mn-ea"/>
                <a:cs typeface="+mn-cs"/>
              </a:rPr>
              <a:t>Unequal access: </a:t>
            </a:r>
            <a:r>
              <a:rPr lang="en-CA" sz="1200" b="0" i="0" kern="1200" dirty="0">
                <a:solidFill>
                  <a:schemeClr val="tx1"/>
                </a:solidFill>
                <a:effectLst/>
                <a:latin typeface="+mn-lt"/>
                <a:ea typeface="+mn-ea"/>
                <a:cs typeface="+mn-cs"/>
              </a:rPr>
              <a:t>to high quality health care</a:t>
            </a:r>
          </a:p>
          <a:p>
            <a:pPr marL="171450" indent="-171450" fontAlgn="base">
              <a:buFont typeface="Arial" panose="020B0604020202020204" pitchFamily="34" charset="0"/>
              <a:buChar char="•"/>
            </a:pPr>
            <a:r>
              <a:rPr lang="en-CA" sz="1200" b="0" i="0" kern="1200" dirty="0">
                <a:solidFill>
                  <a:schemeClr val="tx1"/>
                </a:solidFill>
                <a:effectLst/>
                <a:latin typeface="+mn-lt"/>
                <a:ea typeface="+mn-ea"/>
                <a:cs typeface="+mn-cs"/>
              </a:rPr>
              <a:t>​</a:t>
            </a:r>
            <a:r>
              <a:rPr lang="en-CA" sz="1200" b="0" i="0" u="none" strike="noStrike" kern="1200" dirty="0">
                <a:solidFill>
                  <a:schemeClr val="tx1"/>
                </a:solidFill>
                <a:effectLst/>
                <a:latin typeface="+mn-lt"/>
                <a:ea typeface="+mn-ea"/>
                <a:cs typeface="+mn-cs"/>
              </a:rPr>
              <a:t>Underinvestment </a:t>
            </a:r>
            <a:r>
              <a:rPr lang="en-CA" sz="1200" b="0" i="0" kern="1200" dirty="0">
                <a:solidFill>
                  <a:schemeClr val="tx1"/>
                </a:solidFill>
                <a:effectLst/>
                <a:latin typeface="+mn-lt"/>
                <a:ea typeface="+mn-ea"/>
                <a:cs typeface="+mn-cs"/>
              </a:rPr>
              <a:t>in family support and health care programs</a:t>
            </a:r>
          </a:p>
          <a:p>
            <a:pPr marL="171450" indent="-171450" fontAlgn="base">
              <a:buFont typeface="Arial" panose="020B0604020202020204" pitchFamily="34" charset="0"/>
              <a:buChar char="•"/>
            </a:pPr>
            <a:r>
              <a:rPr lang="en-CA" sz="1200" b="0" i="0" kern="1200" dirty="0">
                <a:solidFill>
                  <a:schemeClr val="tx1"/>
                </a:solidFill>
                <a:effectLst/>
                <a:latin typeface="+mn-lt"/>
                <a:ea typeface="+mn-ea"/>
                <a:cs typeface="+mn-cs"/>
              </a:rPr>
              <a:t>​Underrepresentation in scientific and professional jobs in health care</a:t>
            </a:r>
          </a:p>
          <a:p>
            <a:pPr marL="171450" indent="-171450" fontAlgn="base">
              <a:buFont typeface="Arial" panose="020B0604020202020204" pitchFamily="34" charset="0"/>
              <a:buChar char="•"/>
            </a:pPr>
            <a:r>
              <a:rPr lang="en-CA" sz="1200" b="0" i="0" kern="1200" dirty="0">
                <a:solidFill>
                  <a:schemeClr val="tx1"/>
                </a:solidFill>
                <a:effectLst/>
                <a:latin typeface="+mn-lt"/>
                <a:ea typeface="+mn-ea"/>
                <a:cs typeface="+mn-cs"/>
              </a:rPr>
              <a:t>Lack of education for health care professionals regarding issues of race, power and privilege​</a:t>
            </a:r>
          </a:p>
          <a:p>
            <a:pPr marL="171450" indent="-171450" fontAlgn="base">
              <a:buFont typeface="Arial" panose="020B0604020202020204" pitchFamily="34" charset="0"/>
              <a:buChar char="•"/>
            </a:pPr>
            <a:r>
              <a:rPr lang="en-CA" sz="1200" b="0" i="0" kern="1200" dirty="0">
                <a:solidFill>
                  <a:schemeClr val="tx1"/>
                </a:solidFill>
                <a:effectLst/>
                <a:latin typeface="+mn-lt"/>
                <a:ea typeface="+mn-ea"/>
                <a:cs typeface="+mn-cs"/>
              </a:rPr>
              <a:t>Transgenerational trauma: </a:t>
            </a:r>
            <a:r>
              <a:rPr lang="en-CA" sz="1200" b="0" i="0" u="none" strike="noStrike" kern="1200" dirty="0">
                <a:solidFill>
                  <a:schemeClr val="tx1"/>
                </a:solidFill>
                <a:effectLst/>
                <a:latin typeface="+mn-lt"/>
                <a:ea typeface="+mn-ea"/>
                <a:cs typeface="+mn-cs"/>
              </a:rPr>
              <a:t>Indigenous people </a:t>
            </a:r>
            <a:r>
              <a:rPr lang="en-CA" sz="1200" b="0" i="0" kern="1200" dirty="0">
                <a:solidFill>
                  <a:schemeClr val="tx1"/>
                </a:solidFill>
                <a:effectLst/>
                <a:latin typeface="+mn-lt"/>
                <a:ea typeface="+mn-ea"/>
                <a:cs typeface="+mn-cs"/>
              </a:rPr>
              <a:t>have experienced significant trauma due to the destruction of their lands and culture as a result of European colonization. High quality health care is inaccessible in many Indigenous communities in Canada. Less likely to seek medical 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youtu.be</a:t>
            </a:r>
            <a:r>
              <a:rPr lang="en-US" dirty="0"/>
              <a:t>/nVQU1EmoWoU</a:t>
            </a:r>
          </a:p>
          <a:p>
            <a:endParaRPr lang="en-US" dirty="0"/>
          </a:p>
          <a:p>
            <a:r>
              <a:rPr lang="en-US" dirty="0"/>
              <a:t>Bridging the gap between traditional and western medicine</a:t>
            </a:r>
          </a:p>
          <a:p>
            <a:endParaRPr lang="en-US" dirty="0"/>
          </a:p>
          <a:p>
            <a:r>
              <a:rPr lang="en-US" dirty="0"/>
              <a:t>Further watching: Indigenous Knowledge to Close Gaps in Indigenous Health- https://</a:t>
            </a:r>
            <a:r>
              <a:rPr lang="en-US" dirty="0" err="1"/>
              <a:t>www.youtube.com</a:t>
            </a:r>
            <a:r>
              <a:rPr lang="en-US" dirty="0"/>
              <a:t>/</a:t>
            </a:r>
            <a:r>
              <a:rPr lang="en-US" dirty="0" err="1"/>
              <a:t>watch?v</a:t>
            </a:r>
            <a:r>
              <a:rPr lang="en-US" dirty="0"/>
              <a:t>=</a:t>
            </a:r>
            <a:r>
              <a:rPr lang="en-US" dirty="0" err="1"/>
              <a:t>IpKjtujtEYI</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Other strategies:</a:t>
            </a:r>
          </a:p>
          <a:p>
            <a:pPr marL="171450" indent="-171450">
              <a:buFont typeface="Arial" panose="020B0604020202020204" pitchFamily="34" charset="0"/>
              <a:buChar char="•"/>
            </a:pPr>
            <a:r>
              <a:rPr lang="en-US" dirty="0"/>
              <a:t>Training healthcare workers cultural competence and literacy to achieve health equity by mitigating disparity factors in the patient population.</a:t>
            </a:r>
          </a:p>
          <a:p>
            <a:pPr marL="171450" indent="-171450">
              <a:buFont typeface="Arial" panose="020B0604020202020204" pitchFamily="34" charset="0"/>
              <a:buChar char="•"/>
            </a:pPr>
            <a:r>
              <a:rPr lang="en-US" dirty="0"/>
              <a:t>Working with community partners to create more access to areas for physical activity, such as recreation </a:t>
            </a:r>
            <a:r>
              <a:rPr lang="en-US" dirty="0" err="1"/>
              <a:t>centres</a:t>
            </a:r>
            <a:r>
              <a:rPr lang="en-US" dirty="0"/>
              <a:t>, gyms and parks.</a:t>
            </a:r>
          </a:p>
          <a:p>
            <a:pPr marL="171450" indent="-171450">
              <a:buFont typeface="Arial" panose="020B0604020202020204" pitchFamily="34" charset="0"/>
              <a:buChar char="•"/>
            </a:pPr>
            <a:r>
              <a:rPr lang="en-US" dirty="0"/>
              <a:t>Creating outreach programs to helps people learn skills to manage their health by teaching goal-setting and problem solving skills that help remove barriers to maintaining a healthy lifestyle.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Further reading: https://www.utoronto.ca/news/we-need-ensure-cultural-shift-u-t-s-onye-nnorom-why-canada-needs-more-black-physicians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=UEX2mtq1r9Y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Our values affect our decisions, goals and behavior.</a:t>
            </a:r>
          </a:p>
          <a:p>
            <a:pPr marL="171450" indent="-171450">
              <a:buFont typeface="Arial" panose="020B0604020202020204" pitchFamily="34" charset="0"/>
              <a:buChar char="•"/>
            </a:pPr>
            <a:r>
              <a:rPr lang="en-US" dirty="0"/>
              <a:t>Values define what is of worth, what is beneficial, and what is harmful</a:t>
            </a:r>
          </a:p>
          <a:p>
            <a:pPr marL="171450" indent="-171450">
              <a:buFont typeface="Arial" panose="020B0604020202020204" pitchFamily="34" charset="0"/>
              <a:buChar char="•"/>
            </a:pPr>
            <a:r>
              <a:rPr lang="en-US" dirty="0"/>
              <a:t>Values are standards to guide your action, judgments, and attitudes.</a:t>
            </a:r>
          </a:p>
          <a:p>
            <a:endParaRPr lang="en-US" dirty="0"/>
          </a:p>
          <a:p>
            <a:r>
              <a:rPr lang="en-US" dirty="0"/>
              <a:t>If you are unaware of, or become disconnected with your values, you end up making choices out of impulse or instant gratification rather than on solid reasoning and responsible decision-making.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will all spend our money differently because we all have different core values. What you spend this free money on can indicate what is important to you, what you value, and what goals you are trying to achieve. Did you choose to buy something frivolous or practical? That can indicate whether you prioritize fun or security. Take a moment and think about what your spending choices say about what you value in life...</a:t>
            </a:r>
          </a:p>
          <a:p>
            <a:endParaRPr lang="en-US" dirty="0"/>
          </a:p>
          <a:p>
            <a:r>
              <a:rPr lang="en-US" dirty="0"/>
              <a:t>We don't necessarily need a situation like the one above to reveal our values, though. We can simply take a look at everyday decisions that we make, such as how we spend our time. Think about what you did in the past week. What you choose to do with your time has everything to do with what you value. Did you spend a lot of time working? Perhaps money, security or social recognition is high on your list of values...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you can see, personal values are connected to almost every facet of one’s self.</a:t>
            </a:r>
            <a:br>
              <a:rPr lang="en-US"/>
            </a:br>
            <a:r>
              <a:rPr lang="en-US"/>
              <a:t>By knowing your values, you can find clarity in the decisions you make, the emotions you feel and how you see yourself.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current time-period focuses on equality for all.</a:t>
            </a:r>
            <a:br>
              <a:rPr lang="en-US"/>
            </a:br>
            <a:r>
              <a:rPr lang="en-US"/>
              <a:t>In the past, values such as health and fitness, peace and individuality were ones that were emphasized.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Values come from all aspects of society with which we interact: culture, family, school, work, religion, media. Thus, the society you are raised in can greatly influence the kind of values you are exposed to. In North America, for instance, people who were raised in the 70's were often exposed to messages that were anti-establishment, pro-peace and focused on individuality. While those raised in the 90's may have been more influence by messages that concerned the Earth, Green Peace, health &amp; fitness. </a:t>
            </a:r>
          </a:p>
          <a:p>
            <a:endParaRPr lang="en-US" dirty="0"/>
          </a:p>
          <a:p>
            <a:r>
              <a:rPr lang="en-US" dirty="0"/>
              <a:t>Your age also greatly influences your values. Different people and things influence you at different 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970393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3.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microsoft.com/office/2007/relationships/media" Target="../media/media7.m4a"/><Relationship Id="rId7" Type="http://schemas.openxmlformats.org/officeDocument/2006/relationships/image" Target="../media/image10.png"/><Relationship Id="rId12" Type="http://schemas.openxmlformats.org/officeDocument/2006/relationships/image" Target="../media/image52.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notesSlide" Target="../notesSlides/notesSlide12.xml"/><Relationship Id="rId11" Type="http://schemas.openxmlformats.org/officeDocument/2006/relationships/image" Target="../media/image51.png"/><Relationship Id="rId5" Type="http://schemas.openxmlformats.org/officeDocument/2006/relationships/slideLayout" Target="../slideLayouts/slideLayout7.xml"/><Relationship Id="rId10" Type="http://schemas.openxmlformats.org/officeDocument/2006/relationships/image" Target="../media/image30.svg"/><Relationship Id="rId4" Type="http://schemas.openxmlformats.org/officeDocument/2006/relationships/audio" Target="../media/media7.m4a"/><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10.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ideo" Target="https://www.youtube.com/embed/Ky3Z_b9q1Ts?feature=oembed" TargetMode="Externa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3.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4.sv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59.svg"/><Relationship Id="rId4" Type="http://schemas.openxmlformats.org/officeDocument/2006/relationships/notesSlide" Target="../notesSlides/notesSlide16.xml"/><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17.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gnZImHvA0ME?feature=oembed"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0.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29.png"/><Relationship Id="rId12" Type="http://schemas.openxmlformats.org/officeDocument/2006/relationships/image" Target="../media/image68.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svg"/><Relationship Id="rId11" Type="http://schemas.openxmlformats.org/officeDocument/2006/relationships/image" Target="../media/image67.png"/><Relationship Id="rId5" Type="http://schemas.openxmlformats.org/officeDocument/2006/relationships/image" Target="../media/image10.png"/><Relationship Id="rId10" Type="http://schemas.openxmlformats.org/officeDocument/2006/relationships/image" Target="../media/image32.svg"/><Relationship Id="rId4" Type="http://schemas.openxmlformats.org/officeDocument/2006/relationships/notesSlide" Target="../notesSlides/notesSlide22.xml"/><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0.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ideo" Target="https://www.youtube.com/embed/aV4Hk4PQ4Tc?start=6&amp;feature=oembed" TargetMode="External"/><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29.png"/><Relationship Id="rId12" Type="http://schemas.openxmlformats.org/officeDocument/2006/relationships/image" Target="../media/image73.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svg"/><Relationship Id="rId11" Type="http://schemas.openxmlformats.org/officeDocument/2006/relationships/image" Target="../media/image72.png"/><Relationship Id="rId5" Type="http://schemas.openxmlformats.org/officeDocument/2006/relationships/image" Target="../media/image10.png"/><Relationship Id="rId10" Type="http://schemas.openxmlformats.org/officeDocument/2006/relationships/image" Target="../media/image32.svg"/><Relationship Id="rId4" Type="http://schemas.openxmlformats.org/officeDocument/2006/relationships/notesSlide" Target="../notesSlides/notesSlide25.xml"/><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slideLayout" Target="../slideLayouts/slideLayout7.xml"/><Relationship Id="rId7" Type="http://schemas.openxmlformats.org/officeDocument/2006/relationships/image" Target="../media/image7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notesSlide" Target="../notesSlides/notesSlide26.xml"/><Relationship Id="rId9"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slideLayout" Target="../slideLayouts/slideLayout7.xml"/><Relationship Id="rId7" Type="http://schemas.openxmlformats.org/officeDocument/2006/relationships/image" Target="../media/image7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notesSlide" Target="../notesSlides/notesSlide27.xml"/><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8.svg"/><Relationship Id="rId11" Type="http://schemas.openxmlformats.org/officeDocument/2006/relationships/image" Target="../media/image16.png"/><Relationship Id="rId5" Type="http://schemas.openxmlformats.org/officeDocument/2006/relationships/image" Target="../media/image17.png"/><Relationship Id="rId10" Type="http://schemas.openxmlformats.org/officeDocument/2006/relationships/image" Target="../media/image79.svg"/><Relationship Id="rId4" Type="http://schemas.openxmlformats.org/officeDocument/2006/relationships/notesSlide" Target="../notesSlides/notesSlide28.xml"/><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31.png"/><Relationship Id="rId7"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2.svg"/></Relationships>
</file>

<file path=ppt/slides/_rels/slide3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notesSlide" Target="../notesSlides/notesSlide30.xml"/><Relationship Id="rId9"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ideo" Target="https://www.youtube.com/embed/nVQU1EmoWoU?feature=oembed" TargetMode="External"/><Relationship Id="rId4" Type="http://schemas.openxmlformats.org/officeDocument/2006/relationships/image" Target="../media/image83.jpeg"/></Relationships>
</file>

<file path=ppt/slides/_rels/slide34.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10.png"/><Relationship Id="rId7"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1.sv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ideo" Target="https://www.youtube.com/embed/UEX2mtq1r9Y?feature=oembed" TargetMode="External"/><Relationship Id="rId4" Type="http://schemas.openxmlformats.org/officeDocument/2006/relationships/image" Target="../media/image86.jpe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microsoft.com/office/2007/relationships/media" Target="../media/media2.m4a"/><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3.xml"/><Relationship Id="rId11" Type="http://schemas.openxmlformats.org/officeDocument/2006/relationships/image" Target="../media/image14.png"/><Relationship Id="rId5" Type="http://schemas.openxmlformats.org/officeDocument/2006/relationships/slideLayout" Target="../slideLayouts/slideLayout7.xml"/><Relationship Id="rId10" Type="http://schemas.openxmlformats.org/officeDocument/2006/relationships/image" Target="../media/image13.svg"/><Relationship Id="rId4" Type="http://schemas.openxmlformats.org/officeDocument/2006/relationships/audio" Target="../media/media2.m4a"/><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4.sv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notesSlide" Target="../notesSlides/notesSlide5.xml"/><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33.png"/><Relationship Id="rId3" Type="http://schemas.microsoft.com/office/2007/relationships/media" Target="../media/media5.m4a"/><Relationship Id="rId7" Type="http://schemas.openxmlformats.org/officeDocument/2006/relationships/image" Target="../media/image10.png"/><Relationship Id="rId12" Type="http://schemas.openxmlformats.org/officeDocument/2006/relationships/image" Target="../media/image32.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notesSlide" Target="../notesSlides/notesSlide6.xml"/><Relationship Id="rId11" Type="http://schemas.openxmlformats.org/officeDocument/2006/relationships/image" Target="../media/image31.png"/><Relationship Id="rId5" Type="http://schemas.openxmlformats.org/officeDocument/2006/relationships/slideLayout" Target="../slideLayouts/slideLayout7.xml"/><Relationship Id="rId15" Type="http://schemas.openxmlformats.org/officeDocument/2006/relationships/image" Target="../media/image16.png"/><Relationship Id="rId10" Type="http://schemas.openxmlformats.org/officeDocument/2006/relationships/image" Target="../media/image30.svg"/><Relationship Id="rId4" Type="http://schemas.openxmlformats.org/officeDocument/2006/relationships/audio" Target="../media/media5.m4a"/><Relationship Id="rId9" Type="http://schemas.openxmlformats.org/officeDocument/2006/relationships/image" Target="../media/image29.png"/><Relationship Id="rId1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1.png"/><Relationship Id="rId7" Type="http://schemas.openxmlformats.org/officeDocument/2006/relationships/image" Target="../media/image41.png"/><Relationship Id="rId12" Type="http://schemas.openxmlformats.org/officeDocument/2006/relationships/image" Target="../media/image13.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12.png"/><Relationship Id="rId5" Type="http://schemas.openxmlformats.org/officeDocument/2006/relationships/image" Target="../media/image39.png"/><Relationship Id="rId10" Type="http://schemas.openxmlformats.org/officeDocument/2006/relationships/image" Target="../media/image11.svg"/><Relationship Id="rId4" Type="http://schemas.openxmlformats.org/officeDocument/2006/relationships/image" Target="../media/image32.sv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4127" y="6865081"/>
            <a:ext cx="4262068" cy="4976938"/>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7043" y="-95250"/>
            <a:ext cx="7031045" cy="1393425"/>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2912863" y="-796032"/>
            <a:ext cx="4262068" cy="4976938"/>
          </a:xfrm>
          <a:prstGeom prst="rect">
            <a:avLst/>
          </a:prstGeom>
        </p:spPr>
      </p:pic>
      <p:grpSp>
        <p:nvGrpSpPr>
          <p:cNvPr id="5" name="Group 5"/>
          <p:cNvGrpSpPr/>
          <p:nvPr/>
        </p:nvGrpSpPr>
        <p:grpSpPr>
          <a:xfrm>
            <a:off x="9146812" y="3558738"/>
            <a:ext cx="7066501" cy="4727297"/>
            <a:chOff x="0" y="0"/>
            <a:chExt cx="9422001" cy="6303062"/>
          </a:xfrm>
        </p:grpSpPr>
        <p:sp>
          <p:nvSpPr>
            <p:cNvPr id="6" name="TextBox 6"/>
            <p:cNvSpPr txBox="1"/>
            <p:nvPr/>
          </p:nvSpPr>
          <p:spPr>
            <a:xfrm>
              <a:off x="0" y="-9525"/>
              <a:ext cx="9422001" cy="4886325"/>
            </a:xfrm>
            <a:prstGeom prst="rect">
              <a:avLst/>
            </a:prstGeom>
          </p:spPr>
          <p:txBody>
            <a:bodyPr lIns="0" tIns="0" rIns="0" bIns="0" rtlCol="0" anchor="t">
              <a:spAutoFit/>
            </a:bodyPr>
            <a:lstStyle/>
            <a:p>
              <a:pPr>
                <a:lnSpc>
                  <a:spcPts val="9600"/>
                </a:lnSpc>
              </a:pPr>
              <a:r>
                <a:rPr lang="en-US" sz="8000">
                  <a:solidFill>
                    <a:srgbClr val="000000"/>
                  </a:solidFill>
                  <a:latin typeface="Space Mono"/>
                </a:rPr>
                <a:t>Part 1: Values &amp; Stress</a:t>
              </a:r>
            </a:p>
          </p:txBody>
        </p:sp>
        <p:sp>
          <p:nvSpPr>
            <p:cNvPr id="7" name="TextBox 7"/>
            <p:cNvSpPr txBox="1"/>
            <p:nvPr/>
          </p:nvSpPr>
          <p:spPr>
            <a:xfrm>
              <a:off x="0" y="5636312"/>
              <a:ext cx="9422001" cy="666750"/>
            </a:xfrm>
            <a:prstGeom prst="rect">
              <a:avLst/>
            </a:prstGeom>
          </p:spPr>
          <p:txBody>
            <a:bodyPr lIns="0" tIns="0" rIns="0" bIns="0" rtlCol="0" anchor="t">
              <a:spAutoFit/>
            </a:bodyPr>
            <a:lstStyle/>
            <a:p>
              <a:pPr>
                <a:lnSpc>
                  <a:spcPts val="4200"/>
                </a:lnSpc>
              </a:pPr>
              <a:r>
                <a:rPr lang="en-US" sz="3000" dirty="0">
                  <a:solidFill>
                    <a:srgbClr val="000000"/>
                  </a:solidFill>
                  <a:latin typeface="Muli Regular Bold"/>
                </a:rPr>
                <a:t>Week 6</a:t>
              </a:r>
            </a:p>
          </p:txBody>
        </p:sp>
      </p:grpSp>
      <p:grpSp>
        <p:nvGrpSpPr>
          <p:cNvPr id="8" name="Group 8"/>
          <p:cNvGrpSpPr/>
          <p:nvPr/>
        </p:nvGrpSpPr>
        <p:grpSpPr>
          <a:xfrm>
            <a:off x="9144000" y="5395356"/>
            <a:ext cx="3853336" cy="527030"/>
            <a:chOff x="0" y="0"/>
            <a:chExt cx="1945724" cy="266121"/>
          </a:xfrm>
        </p:grpSpPr>
        <p:sp>
          <p:nvSpPr>
            <p:cNvPr id="9" name="Freeform 9"/>
            <p:cNvSpPr/>
            <p:nvPr/>
          </p:nvSpPr>
          <p:spPr>
            <a:xfrm>
              <a:off x="0" y="0"/>
              <a:ext cx="1945723" cy="266121"/>
            </a:xfrm>
            <a:custGeom>
              <a:avLst/>
              <a:gdLst/>
              <a:ahLst/>
              <a:cxnLst/>
              <a:rect l="l" t="t" r="r" b="b"/>
              <a:pathLst>
                <a:path w="1945723" h="266121">
                  <a:moveTo>
                    <a:pt x="0" y="0"/>
                  </a:moveTo>
                  <a:lnTo>
                    <a:pt x="1945723" y="0"/>
                  </a:lnTo>
                  <a:lnTo>
                    <a:pt x="1945723" y="266121"/>
                  </a:lnTo>
                  <a:lnTo>
                    <a:pt x="0" y="266121"/>
                  </a:lnTo>
                  <a:close/>
                </a:path>
              </a:pathLst>
            </a:custGeom>
            <a:solidFill>
              <a:srgbClr val="19B16B">
                <a:alpha val="29804"/>
              </a:srgbClr>
            </a:solidFill>
          </p:spPr>
          <p:txBody>
            <a:bodyPr/>
            <a:lstStyle/>
            <a:p>
              <a:endParaRPr lang="en-CA"/>
            </a:p>
          </p:txBody>
        </p:sp>
      </p:grpSp>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85401" y="1028700"/>
            <a:ext cx="6241589" cy="78376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01779" y="1471698"/>
            <a:ext cx="13884441" cy="971550"/>
          </a:xfrm>
          <a:prstGeom prst="rect">
            <a:avLst/>
          </a:prstGeom>
        </p:spPr>
        <p:txBody>
          <a:bodyPr lIns="0" tIns="0" rIns="0" bIns="0" rtlCol="0" anchor="t">
            <a:spAutoFit/>
          </a:bodyPr>
          <a:lstStyle/>
          <a:p>
            <a:pPr algn="ctr">
              <a:lnSpc>
                <a:spcPts val="7800"/>
              </a:lnSpc>
            </a:pPr>
            <a:r>
              <a:rPr lang="en-US" sz="6000">
                <a:solidFill>
                  <a:srgbClr val="000000"/>
                </a:solidFill>
                <a:latin typeface="Space Mono Bold"/>
              </a:rPr>
              <a:t>Values vs. Facts</a:t>
            </a:r>
          </a:p>
        </p:txBody>
      </p:sp>
      <p:grpSp>
        <p:nvGrpSpPr>
          <p:cNvPr id="3" name="Group 3"/>
          <p:cNvGrpSpPr/>
          <p:nvPr/>
        </p:nvGrpSpPr>
        <p:grpSpPr>
          <a:xfrm>
            <a:off x="5198359" y="1659047"/>
            <a:ext cx="7891281" cy="784201"/>
            <a:chOff x="0" y="0"/>
            <a:chExt cx="1533575" cy="152400"/>
          </a:xfrm>
        </p:grpSpPr>
        <p:sp>
          <p:nvSpPr>
            <p:cNvPr id="4" name="Freeform 4"/>
            <p:cNvSpPr/>
            <p:nvPr/>
          </p:nvSpPr>
          <p:spPr>
            <a:xfrm>
              <a:off x="0" y="0"/>
              <a:ext cx="1533575" cy="152400"/>
            </a:xfrm>
            <a:custGeom>
              <a:avLst/>
              <a:gdLst/>
              <a:ahLst/>
              <a:cxnLst/>
              <a:rect l="l" t="t" r="r" b="b"/>
              <a:pathLst>
                <a:path w="1533575" h="152400">
                  <a:moveTo>
                    <a:pt x="0" y="0"/>
                  </a:moveTo>
                  <a:lnTo>
                    <a:pt x="1533575" y="0"/>
                  </a:lnTo>
                  <a:lnTo>
                    <a:pt x="1533575" y="152400"/>
                  </a:lnTo>
                  <a:lnTo>
                    <a:pt x="0" y="152400"/>
                  </a:lnTo>
                  <a:close/>
                </a:path>
              </a:pathLst>
            </a:custGeom>
            <a:solidFill>
              <a:srgbClr val="19B16B">
                <a:alpha val="29804"/>
              </a:srgbClr>
            </a:solidFill>
          </p:spPr>
          <p:txBody>
            <a:bodyPr/>
            <a:lstStyle/>
            <a:p>
              <a:endParaRPr lang="en-CA"/>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439106">
            <a:off x="16004545" y="-807822"/>
            <a:ext cx="4002080" cy="467334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214316" y="-57150"/>
            <a:ext cx="3941536" cy="1168128"/>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522867" y="9166497"/>
            <a:ext cx="3941536" cy="1168128"/>
          </a:xfrm>
          <a:prstGeom prst="rect">
            <a:avLst/>
          </a:prstGeom>
        </p:spPr>
      </p:pic>
      <p:pic>
        <p:nvPicPr>
          <p:cNvPr id="8" name="Picture 8"/>
          <p:cNvPicPr>
            <a:picLocks noChangeAspect="1"/>
          </p:cNvPicPr>
          <p:nvPr/>
        </p:nvPicPr>
        <p:blipFill>
          <a:blip r:embed="rId7"/>
          <a:srcRect/>
          <a:stretch>
            <a:fillRect/>
          </a:stretch>
        </p:blipFill>
        <p:spPr>
          <a:xfrm>
            <a:off x="7336367" y="5143500"/>
            <a:ext cx="3132392" cy="4114800"/>
          </a:xfrm>
          <a:prstGeom prst="rect">
            <a:avLst/>
          </a:prstGeom>
        </p:spPr>
      </p:pic>
      <p:sp>
        <p:nvSpPr>
          <p:cNvPr id="9" name="TextBox 9"/>
          <p:cNvSpPr txBox="1"/>
          <p:nvPr/>
        </p:nvSpPr>
        <p:spPr>
          <a:xfrm>
            <a:off x="1028700" y="3099773"/>
            <a:ext cx="6764601" cy="5334000"/>
          </a:xfrm>
          <a:prstGeom prst="rect">
            <a:avLst/>
          </a:prstGeom>
        </p:spPr>
        <p:txBody>
          <a:bodyPr lIns="0" tIns="0" rIns="0" bIns="0" rtlCol="0" anchor="t">
            <a:spAutoFit/>
          </a:bodyPr>
          <a:lstStyle/>
          <a:p>
            <a:pPr>
              <a:lnSpc>
                <a:spcPts val="4200"/>
              </a:lnSpc>
            </a:pPr>
            <a:r>
              <a:rPr lang="en-US" sz="3000">
                <a:solidFill>
                  <a:srgbClr val="000000"/>
                </a:solidFill>
                <a:latin typeface="Arimo"/>
              </a:rPr>
              <a:t>Values are things we feel “should”, “ought”, or “are supposed to” influence our lives.  </a:t>
            </a:r>
          </a:p>
          <a:p>
            <a:pPr marL="647700" lvl="1" indent="-323850">
              <a:lnSpc>
                <a:spcPts val="4200"/>
              </a:lnSpc>
              <a:buFont typeface="Arial"/>
              <a:buChar char="•"/>
            </a:pPr>
            <a:r>
              <a:rPr lang="en-US" sz="3000">
                <a:solidFill>
                  <a:srgbClr val="000000"/>
                </a:solidFill>
                <a:latin typeface="Arimo Bold"/>
              </a:rPr>
              <a:t>VALUE:</a:t>
            </a:r>
            <a:r>
              <a:rPr lang="en-US" sz="3000">
                <a:solidFill>
                  <a:srgbClr val="000000"/>
                </a:solidFill>
                <a:latin typeface="Arimo"/>
              </a:rPr>
              <a:t>  People should donate blood to help others</a:t>
            </a:r>
          </a:p>
          <a:p>
            <a:pPr marL="647700" lvl="1" indent="-323850">
              <a:lnSpc>
                <a:spcPts val="4200"/>
              </a:lnSpc>
              <a:buFont typeface="Arial"/>
              <a:buChar char="•"/>
            </a:pPr>
            <a:r>
              <a:rPr lang="en-US" sz="3000">
                <a:solidFill>
                  <a:srgbClr val="000000"/>
                </a:solidFill>
                <a:latin typeface="Arimo Bold"/>
              </a:rPr>
              <a:t>VALUE:</a:t>
            </a:r>
            <a:r>
              <a:rPr lang="en-US" sz="3000">
                <a:solidFill>
                  <a:srgbClr val="000000"/>
                </a:solidFill>
                <a:latin typeface="Arimo"/>
              </a:rPr>
              <a:t>  The best time to buy clothing is when the price is discounted.</a:t>
            </a:r>
          </a:p>
          <a:p>
            <a:pPr marL="647700" lvl="1" indent="-323850">
              <a:lnSpc>
                <a:spcPts val="4200"/>
              </a:lnSpc>
              <a:buFont typeface="Arial"/>
              <a:buChar char="•"/>
            </a:pPr>
            <a:r>
              <a:rPr lang="en-US" sz="3000">
                <a:solidFill>
                  <a:srgbClr val="000000"/>
                </a:solidFill>
                <a:latin typeface="Arimo"/>
              </a:rPr>
              <a:t>A value is a statement of one’s personal beliefs.  </a:t>
            </a:r>
          </a:p>
        </p:txBody>
      </p:sp>
      <p:sp>
        <p:nvSpPr>
          <p:cNvPr id="10" name="TextBox 10"/>
          <p:cNvSpPr txBox="1"/>
          <p:nvPr/>
        </p:nvSpPr>
        <p:spPr>
          <a:xfrm>
            <a:off x="10494699" y="3099773"/>
            <a:ext cx="6764601" cy="5334000"/>
          </a:xfrm>
          <a:prstGeom prst="rect">
            <a:avLst/>
          </a:prstGeom>
        </p:spPr>
        <p:txBody>
          <a:bodyPr lIns="0" tIns="0" rIns="0" bIns="0" rtlCol="0" anchor="t">
            <a:spAutoFit/>
          </a:bodyPr>
          <a:lstStyle/>
          <a:p>
            <a:pPr>
              <a:lnSpc>
                <a:spcPts val="4200"/>
              </a:lnSpc>
            </a:pPr>
            <a:r>
              <a:rPr lang="en-US" sz="3000">
                <a:solidFill>
                  <a:srgbClr val="000000"/>
                </a:solidFill>
                <a:latin typeface="Arimo"/>
              </a:rPr>
              <a:t>Facts simply state what actually exists, is based in truth and can be proved with the scientific method.</a:t>
            </a:r>
          </a:p>
          <a:p>
            <a:pPr marL="647700" lvl="1" indent="-323850">
              <a:lnSpc>
                <a:spcPts val="4200"/>
              </a:lnSpc>
              <a:buFont typeface="Arial"/>
              <a:buChar char="•"/>
            </a:pPr>
            <a:r>
              <a:rPr lang="en-US" sz="3000">
                <a:solidFill>
                  <a:srgbClr val="000000"/>
                </a:solidFill>
                <a:latin typeface="Arimo Bold"/>
              </a:rPr>
              <a:t>FACT: </a:t>
            </a:r>
            <a:r>
              <a:rPr lang="en-US" sz="3000">
                <a:solidFill>
                  <a:srgbClr val="000000"/>
                </a:solidFill>
                <a:latin typeface="Arimo"/>
              </a:rPr>
              <a:t> Only 4% of Canadians donate blood</a:t>
            </a:r>
          </a:p>
          <a:p>
            <a:pPr marL="647700" lvl="1" indent="-323850">
              <a:lnSpc>
                <a:spcPts val="4200"/>
              </a:lnSpc>
              <a:buFont typeface="Arial"/>
              <a:buChar char="•"/>
            </a:pPr>
            <a:r>
              <a:rPr lang="en-US" sz="3000">
                <a:solidFill>
                  <a:srgbClr val="000000"/>
                </a:solidFill>
                <a:latin typeface="Arimo Bold"/>
              </a:rPr>
              <a:t>FACT:</a:t>
            </a:r>
            <a:r>
              <a:rPr lang="en-US" sz="3000">
                <a:solidFill>
                  <a:srgbClr val="000000"/>
                </a:solidFill>
                <a:latin typeface="Arimo"/>
              </a:rPr>
              <a:t>  The most economical time to buy clothing is when thasons change and the price is reduced</a:t>
            </a:r>
          </a:p>
          <a:p>
            <a:pPr marL="647700" lvl="1" indent="-323850">
              <a:lnSpc>
                <a:spcPts val="4200"/>
              </a:lnSpc>
              <a:buFont typeface="Arial"/>
              <a:buChar char="•"/>
            </a:pPr>
            <a:r>
              <a:rPr lang="en-US" sz="3000">
                <a:solidFill>
                  <a:srgbClr val="000000"/>
                </a:solidFill>
                <a:latin typeface="Arimo"/>
              </a:rPr>
              <a:t>A fact is established by observation and measurement.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07085" y="1821502"/>
            <a:ext cx="7431290" cy="6355716"/>
            <a:chOff x="0" y="0"/>
            <a:chExt cx="9908387" cy="8474287"/>
          </a:xfrm>
        </p:grpSpPr>
        <p:sp>
          <p:nvSpPr>
            <p:cNvPr id="3" name="TextBox 3"/>
            <p:cNvSpPr txBox="1"/>
            <p:nvPr/>
          </p:nvSpPr>
          <p:spPr>
            <a:xfrm>
              <a:off x="0" y="-95250"/>
              <a:ext cx="9908387" cy="1107017"/>
            </a:xfrm>
            <a:prstGeom prst="rect">
              <a:avLst/>
            </a:prstGeom>
          </p:spPr>
          <p:txBody>
            <a:bodyPr lIns="0" tIns="0" rIns="0" bIns="0" rtlCol="0" anchor="t">
              <a:spAutoFit/>
            </a:bodyPr>
            <a:lstStyle/>
            <a:p>
              <a:pPr>
                <a:lnSpc>
                  <a:spcPts val="6999"/>
                </a:lnSpc>
              </a:pPr>
              <a:r>
                <a:rPr lang="en-US" sz="4999">
                  <a:solidFill>
                    <a:srgbClr val="000000"/>
                  </a:solidFill>
                  <a:latin typeface="Space Mono Bold"/>
                </a:rPr>
                <a:t>Examples of Values</a:t>
              </a:r>
            </a:p>
          </p:txBody>
        </p:sp>
        <p:sp>
          <p:nvSpPr>
            <p:cNvPr id="4" name="TextBox 4"/>
            <p:cNvSpPr txBox="1"/>
            <p:nvPr/>
          </p:nvSpPr>
          <p:spPr>
            <a:xfrm>
              <a:off x="0" y="1530562"/>
              <a:ext cx="9908387" cy="6943725"/>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000000"/>
                  </a:solidFill>
                  <a:latin typeface="Muli Regular Bold"/>
                </a:rPr>
                <a:t>Social</a:t>
              </a:r>
            </a:p>
            <a:p>
              <a:pPr marL="1295397" lvl="2" indent="-431799">
                <a:lnSpc>
                  <a:spcPts val="4199"/>
                </a:lnSpc>
                <a:buFont typeface="Arial"/>
                <a:buChar char="⚬"/>
              </a:pPr>
              <a:r>
                <a:rPr lang="en-US" sz="2999">
                  <a:solidFill>
                    <a:srgbClr val="000000"/>
                  </a:solidFill>
                  <a:latin typeface="Muli Regular"/>
                </a:rPr>
                <a:t>Equality, justice, liberty, freedom</a:t>
              </a:r>
            </a:p>
            <a:p>
              <a:pPr marL="647698" lvl="1" indent="-323849">
                <a:lnSpc>
                  <a:spcPts val="4199"/>
                </a:lnSpc>
                <a:buFont typeface="Arial"/>
                <a:buChar char="•"/>
              </a:pPr>
              <a:r>
                <a:rPr lang="en-US" sz="2999">
                  <a:solidFill>
                    <a:srgbClr val="000000"/>
                  </a:solidFill>
                  <a:latin typeface="Muli Regular Bold"/>
                </a:rPr>
                <a:t>Personal</a:t>
              </a:r>
            </a:p>
            <a:p>
              <a:pPr marL="1295397" lvl="2" indent="-431799">
                <a:lnSpc>
                  <a:spcPts val="4199"/>
                </a:lnSpc>
                <a:buFont typeface="Arial"/>
                <a:buChar char="⚬"/>
              </a:pPr>
              <a:r>
                <a:rPr lang="en-US" sz="2999">
                  <a:solidFill>
                    <a:srgbClr val="000000"/>
                  </a:solidFill>
                  <a:latin typeface="Muli Regular"/>
                </a:rPr>
                <a:t>Honesty, responsibility, loyalty</a:t>
              </a:r>
            </a:p>
            <a:p>
              <a:pPr marL="647698" lvl="1" indent="-323849">
                <a:lnSpc>
                  <a:spcPts val="4199"/>
                </a:lnSpc>
                <a:buFont typeface="Arial"/>
                <a:buChar char="•"/>
              </a:pPr>
              <a:r>
                <a:rPr lang="en-US" sz="2999">
                  <a:solidFill>
                    <a:srgbClr val="000000"/>
                  </a:solidFill>
                  <a:latin typeface="Muli Regular Bold"/>
                </a:rPr>
                <a:t>Family</a:t>
              </a:r>
            </a:p>
            <a:p>
              <a:pPr marL="1295397" lvl="2" indent="-431799">
                <a:lnSpc>
                  <a:spcPts val="4199"/>
                </a:lnSpc>
                <a:buFont typeface="Arial"/>
                <a:buChar char="⚬"/>
              </a:pPr>
              <a:r>
                <a:rPr lang="en-US" sz="2999">
                  <a:solidFill>
                    <a:srgbClr val="000000"/>
                  </a:solidFill>
                  <a:latin typeface="Muli Regular"/>
                </a:rPr>
                <a:t>Quality time, patience, compassion</a:t>
              </a:r>
            </a:p>
            <a:p>
              <a:pPr marL="647698" lvl="1" indent="-323849">
                <a:lnSpc>
                  <a:spcPts val="4199"/>
                </a:lnSpc>
                <a:buFont typeface="Arial"/>
                <a:buChar char="•"/>
              </a:pPr>
              <a:r>
                <a:rPr lang="en-US" sz="2999">
                  <a:solidFill>
                    <a:srgbClr val="000000"/>
                  </a:solidFill>
                  <a:latin typeface="Muli Regular Bold"/>
                </a:rPr>
                <a:t>Career</a:t>
              </a:r>
            </a:p>
            <a:p>
              <a:pPr marL="1295397" lvl="2" indent="-431799">
                <a:lnSpc>
                  <a:spcPts val="4199"/>
                </a:lnSpc>
                <a:buFont typeface="Arial"/>
                <a:buChar char="⚬"/>
              </a:pPr>
              <a:r>
                <a:rPr lang="en-US" sz="2999">
                  <a:solidFill>
                    <a:srgbClr val="000000"/>
                  </a:solidFill>
                  <a:latin typeface="Muli Regular"/>
                </a:rPr>
                <a:t>Cooperation, productivity, creativity</a:t>
              </a:r>
            </a:p>
            <a:p>
              <a:pPr>
                <a:lnSpc>
                  <a:spcPts val="4200"/>
                </a:lnSpc>
              </a:pPr>
              <a:endParaRPr lang="en-US" sz="2999">
                <a:solidFill>
                  <a:srgbClr val="000000"/>
                </a:solidFill>
                <a:latin typeface="Muli Regular"/>
              </a:endParaRPr>
            </a:p>
          </p:txBody>
        </p:sp>
      </p:grpSp>
      <p:grpSp>
        <p:nvGrpSpPr>
          <p:cNvPr id="5" name="Group 5"/>
          <p:cNvGrpSpPr/>
          <p:nvPr/>
        </p:nvGrpSpPr>
        <p:grpSpPr>
          <a:xfrm>
            <a:off x="8307085" y="2269732"/>
            <a:ext cx="7142269" cy="532637"/>
            <a:chOff x="0" y="0"/>
            <a:chExt cx="2043570" cy="152400"/>
          </a:xfrm>
        </p:grpSpPr>
        <p:sp>
          <p:nvSpPr>
            <p:cNvPr id="6" name="Freeform 6"/>
            <p:cNvSpPr/>
            <p:nvPr/>
          </p:nvSpPr>
          <p:spPr>
            <a:xfrm>
              <a:off x="0" y="0"/>
              <a:ext cx="2043570" cy="152400"/>
            </a:xfrm>
            <a:custGeom>
              <a:avLst/>
              <a:gdLst/>
              <a:ahLst/>
              <a:cxnLst/>
              <a:rect l="l" t="t" r="r" b="b"/>
              <a:pathLst>
                <a:path w="2043570" h="152400">
                  <a:moveTo>
                    <a:pt x="0" y="0"/>
                  </a:moveTo>
                  <a:lnTo>
                    <a:pt x="2043570" y="0"/>
                  </a:lnTo>
                  <a:lnTo>
                    <a:pt x="2043570" y="152400"/>
                  </a:lnTo>
                  <a:lnTo>
                    <a:pt x="0" y="152400"/>
                  </a:lnTo>
                  <a:close/>
                </a:path>
              </a:pathLst>
            </a:custGeom>
            <a:solidFill>
              <a:srgbClr val="81E1F3">
                <a:alpha val="29804"/>
              </a:srgbClr>
            </a:solidFill>
          </p:spPr>
          <p:txBody>
            <a:bodyPr/>
            <a:lstStyle/>
            <a:p>
              <a:endParaRPr lang="en-CA"/>
            </a:p>
          </p:txBody>
        </p:sp>
      </p:grpSp>
      <p:grpSp>
        <p:nvGrpSpPr>
          <p:cNvPr id="7" name="Group 7"/>
          <p:cNvGrpSpPr/>
          <p:nvPr/>
        </p:nvGrpSpPr>
        <p:grpSpPr>
          <a:xfrm>
            <a:off x="4435812" y="1504100"/>
            <a:ext cx="1936492" cy="193649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1E1F3"/>
            </a:solidFill>
          </p:spPr>
          <p:txBody>
            <a:bodyPr/>
            <a:lstStyle/>
            <a:p>
              <a:endParaRPr lang="en-CA"/>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131668" y="4973262"/>
            <a:ext cx="3780732" cy="4414868"/>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903615" y="8101971"/>
            <a:ext cx="5412417" cy="3316336"/>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90311" y="-1110602"/>
            <a:ext cx="5412417" cy="3316336"/>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07176" y="2205733"/>
            <a:ext cx="5368130" cy="537484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19707" y="5755039"/>
            <a:ext cx="4241187" cy="495255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3703263"/>
            <a:ext cx="5863032" cy="4793029"/>
          </a:xfrm>
          <a:prstGeom prst="rect">
            <a:avLst/>
          </a:prstGeom>
        </p:spPr>
      </p:pic>
      <p:sp>
        <p:nvSpPr>
          <p:cNvPr id="4" name="TextBox 4"/>
          <p:cNvSpPr txBox="1"/>
          <p:nvPr/>
        </p:nvSpPr>
        <p:spPr>
          <a:xfrm>
            <a:off x="1660587" y="1176087"/>
            <a:ext cx="12541546" cy="2905125"/>
          </a:xfrm>
          <a:prstGeom prst="rect">
            <a:avLst/>
          </a:prstGeom>
        </p:spPr>
        <p:txBody>
          <a:bodyPr lIns="0" tIns="0" rIns="0" bIns="0" rtlCol="0" anchor="t">
            <a:spAutoFit/>
          </a:bodyPr>
          <a:lstStyle/>
          <a:p>
            <a:pPr>
              <a:lnSpc>
                <a:spcPts val="7679"/>
              </a:lnSpc>
            </a:pPr>
            <a:r>
              <a:rPr lang="en-US" sz="6399">
                <a:solidFill>
                  <a:srgbClr val="000000"/>
                </a:solidFill>
                <a:latin typeface="Space Mono Bold"/>
              </a:rPr>
              <a:t>Terminal and Instrumental Values</a:t>
            </a:r>
          </a:p>
          <a:p>
            <a:pPr>
              <a:lnSpc>
                <a:spcPts val="7680"/>
              </a:lnSpc>
            </a:pPr>
            <a:endParaRPr lang="en-US" sz="6399">
              <a:solidFill>
                <a:srgbClr val="000000"/>
              </a:solidFill>
              <a:latin typeface="Space Mono Bold"/>
            </a:endParaRPr>
          </a:p>
        </p:txBody>
      </p:sp>
      <p:grpSp>
        <p:nvGrpSpPr>
          <p:cNvPr id="5" name="Group 5"/>
          <p:cNvGrpSpPr/>
          <p:nvPr/>
        </p:nvGrpSpPr>
        <p:grpSpPr>
          <a:xfrm>
            <a:off x="7471443" y="3663317"/>
            <a:ext cx="9787857" cy="1787428"/>
            <a:chOff x="0" y="0"/>
            <a:chExt cx="13050476" cy="2383237"/>
          </a:xfrm>
        </p:grpSpPr>
        <p:sp>
          <p:nvSpPr>
            <p:cNvPr id="6" name="TextBox 6"/>
            <p:cNvSpPr txBox="1"/>
            <p:nvPr/>
          </p:nvSpPr>
          <p:spPr>
            <a:xfrm>
              <a:off x="0" y="-57150"/>
              <a:ext cx="13050476" cy="764117"/>
            </a:xfrm>
            <a:prstGeom prst="rect">
              <a:avLst/>
            </a:prstGeom>
          </p:spPr>
          <p:txBody>
            <a:bodyPr lIns="0" tIns="0" rIns="0" bIns="0" rtlCol="0" anchor="t">
              <a:spAutoFit/>
            </a:bodyPr>
            <a:lstStyle/>
            <a:p>
              <a:pPr>
                <a:lnSpc>
                  <a:spcPts val="4899"/>
                </a:lnSpc>
              </a:pPr>
              <a:r>
                <a:rPr lang="en-US" sz="3499">
                  <a:solidFill>
                    <a:srgbClr val="000000"/>
                  </a:solidFill>
                  <a:latin typeface="Space Mono Bold"/>
                </a:rPr>
                <a:t>Terminal Values</a:t>
              </a:r>
            </a:p>
          </p:txBody>
        </p:sp>
        <p:sp>
          <p:nvSpPr>
            <p:cNvPr id="7" name="TextBox 7"/>
            <p:cNvSpPr txBox="1"/>
            <p:nvPr/>
          </p:nvSpPr>
          <p:spPr>
            <a:xfrm>
              <a:off x="0" y="1040212"/>
              <a:ext cx="13050476" cy="1343026"/>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00000"/>
                  </a:solidFill>
                  <a:latin typeface="Muli Regular"/>
                </a:rPr>
                <a:t>A personal conviction about life-long goals</a:t>
              </a:r>
            </a:p>
            <a:p>
              <a:pPr marL="647697" lvl="1" indent="-323848">
                <a:lnSpc>
                  <a:spcPts val="4199"/>
                </a:lnSpc>
                <a:buFont typeface="Arial"/>
                <a:buChar char="•"/>
              </a:pPr>
              <a:r>
                <a:rPr lang="en-US" sz="2999">
                  <a:solidFill>
                    <a:srgbClr val="000000"/>
                  </a:solidFill>
                  <a:latin typeface="Muli Regular"/>
                </a:rPr>
                <a:t>Signify what an individual is trying to accomplish</a:t>
              </a:r>
            </a:p>
          </p:txBody>
        </p:sp>
      </p:grpSp>
      <p:grpSp>
        <p:nvGrpSpPr>
          <p:cNvPr id="8" name="Group 8"/>
          <p:cNvGrpSpPr/>
          <p:nvPr/>
        </p:nvGrpSpPr>
        <p:grpSpPr>
          <a:xfrm>
            <a:off x="7471443" y="6099778"/>
            <a:ext cx="9787857" cy="3882928"/>
            <a:chOff x="0" y="0"/>
            <a:chExt cx="13050476" cy="5177237"/>
          </a:xfrm>
        </p:grpSpPr>
        <p:sp>
          <p:nvSpPr>
            <p:cNvPr id="9" name="TextBox 9"/>
            <p:cNvSpPr txBox="1"/>
            <p:nvPr/>
          </p:nvSpPr>
          <p:spPr>
            <a:xfrm>
              <a:off x="0" y="-57150"/>
              <a:ext cx="13050476" cy="764117"/>
            </a:xfrm>
            <a:prstGeom prst="rect">
              <a:avLst/>
            </a:prstGeom>
          </p:spPr>
          <p:txBody>
            <a:bodyPr lIns="0" tIns="0" rIns="0" bIns="0" rtlCol="0" anchor="t">
              <a:spAutoFit/>
            </a:bodyPr>
            <a:lstStyle/>
            <a:p>
              <a:pPr>
                <a:lnSpc>
                  <a:spcPts val="4899"/>
                </a:lnSpc>
              </a:pPr>
              <a:r>
                <a:rPr lang="en-US" sz="3499">
                  <a:solidFill>
                    <a:srgbClr val="000000"/>
                  </a:solidFill>
                  <a:latin typeface="Space Mono Bold"/>
                </a:rPr>
                <a:t>Instrumental Values</a:t>
              </a:r>
            </a:p>
          </p:txBody>
        </p:sp>
        <p:sp>
          <p:nvSpPr>
            <p:cNvPr id="10" name="TextBox 10"/>
            <p:cNvSpPr txBox="1"/>
            <p:nvPr/>
          </p:nvSpPr>
          <p:spPr>
            <a:xfrm>
              <a:off x="0" y="1040212"/>
              <a:ext cx="13050476" cy="4137026"/>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00000"/>
                  </a:solidFill>
                  <a:latin typeface="Muli Regular"/>
                </a:rPr>
                <a:t>A personal conviction about desired modes of conduct or ways of behaving</a:t>
              </a:r>
            </a:p>
            <a:p>
              <a:pPr marL="647697" lvl="1" indent="-323848">
                <a:lnSpc>
                  <a:spcPts val="4199"/>
                </a:lnSpc>
                <a:buFont typeface="Arial"/>
                <a:buChar char="•"/>
              </a:pPr>
              <a:r>
                <a:rPr lang="en-US" sz="2999">
                  <a:solidFill>
                    <a:srgbClr val="000000"/>
                  </a:solidFill>
                  <a:latin typeface="Muli Regular"/>
                </a:rPr>
                <a:t>Guide the ways in which the individual achieves individual goals</a:t>
              </a:r>
            </a:p>
            <a:p>
              <a:pPr>
                <a:lnSpc>
                  <a:spcPts val="4199"/>
                </a:lnSpc>
              </a:pPr>
              <a:endParaRPr lang="en-US" sz="2999">
                <a:solidFill>
                  <a:srgbClr val="000000"/>
                </a:solidFill>
                <a:latin typeface="Muli Regular"/>
              </a:endParaRPr>
            </a:p>
            <a:p>
              <a:pPr>
                <a:lnSpc>
                  <a:spcPts val="4199"/>
                </a:lnSpc>
              </a:pPr>
              <a:endParaRPr lang="en-US" sz="2999">
                <a:solidFill>
                  <a:srgbClr val="000000"/>
                </a:solidFill>
                <a:latin typeface="Muli Regul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868612" y="0"/>
            <a:ext cx="10550776" cy="1058536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84916" y="1115124"/>
            <a:ext cx="5850974" cy="509744"/>
            <a:chOff x="0" y="0"/>
            <a:chExt cx="1749288" cy="152400"/>
          </a:xfrm>
        </p:grpSpPr>
        <p:sp>
          <p:nvSpPr>
            <p:cNvPr id="3" name="Freeform 3"/>
            <p:cNvSpPr/>
            <p:nvPr/>
          </p:nvSpPr>
          <p:spPr>
            <a:xfrm>
              <a:off x="0" y="0"/>
              <a:ext cx="1749288" cy="152400"/>
            </a:xfrm>
            <a:custGeom>
              <a:avLst/>
              <a:gdLst/>
              <a:ahLst/>
              <a:cxnLst/>
              <a:rect l="l" t="t" r="r" b="b"/>
              <a:pathLst>
                <a:path w="1749288" h="152400">
                  <a:moveTo>
                    <a:pt x="0" y="0"/>
                  </a:moveTo>
                  <a:lnTo>
                    <a:pt x="1749288" y="0"/>
                  </a:lnTo>
                  <a:lnTo>
                    <a:pt x="1749288" y="152400"/>
                  </a:lnTo>
                  <a:lnTo>
                    <a:pt x="0" y="152400"/>
                  </a:lnTo>
                  <a:close/>
                </a:path>
              </a:pathLst>
            </a:custGeom>
            <a:solidFill>
              <a:srgbClr val="FBCEE1">
                <a:alpha val="40000"/>
              </a:srgbClr>
            </a:solidFill>
          </p:spPr>
          <p:txBody>
            <a:bodyPr/>
            <a:lstStyle/>
            <a:p>
              <a:endParaRPr lang="en-CA"/>
            </a:p>
          </p:txBody>
        </p:sp>
      </p:grpSp>
      <p:grpSp>
        <p:nvGrpSpPr>
          <p:cNvPr id="4" name="Group 4"/>
          <p:cNvGrpSpPr/>
          <p:nvPr/>
        </p:nvGrpSpPr>
        <p:grpSpPr>
          <a:xfrm>
            <a:off x="8084916" y="945202"/>
            <a:ext cx="8545506" cy="7901296"/>
            <a:chOff x="0" y="0"/>
            <a:chExt cx="11394008" cy="10535061"/>
          </a:xfrm>
        </p:grpSpPr>
        <p:sp>
          <p:nvSpPr>
            <p:cNvPr id="5" name="TextBox 5"/>
            <p:cNvSpPr txBox="1"/>
            <p:nvPr/>
          </p:nvSpPr>
          <p:spPr>
            <a:xfrm>
              <a:off x="0" y="-95250"/>
              <a:ext cx="11394008" cy="2288117"/>
            </a:xfrm>
            <a:prstGeom prst="rect">
              <a:avLst/>
            </a:prstGeom>
          </p:spPr>
          <p:txBody>
            <a:bodyPr lIns="0" tIns="0" rIns="0" bIns="0" rtlCol="0" anchor="t">
              <a:spAutoFit/>
            </a:bodyPr>
            <a:lstStyle/>
            <a:p>
              <a:pPr>
                <a:lnSpc>
                  <a:spcPts val="6999"/>
                </a:lnSpc>
              </a:pPr>
              <a:r>
                <a:rPr lang="en-US" sz="4999">
                  <a:solidFill>
                    <a:srgbClr val="000000"/>
                  </a:solidFill>
                  <a:latin typeface="Space Mono Bold"/>
                </a:rPr>
                <a:t>Personal Values and Stress</a:t>
              </a:r>
            </a:p>
          </p:txBody>
        </p:sp>
        <p:sp>
          <p:nvSpPr>
            <p:cNvPr id="6" name="TextBox 6"/>
            <p:cNvSpPr txBox="1"/>
            <p:nvPr/>
          </p:nvSpPr>
          <p:spPr>
            <a:xfrm>
              <a:off x="0" y="2756311"/>
              <a:ext cx="11394008" cy="77787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Muli Regular"/>
                </a:rPr>
                <a:t>Often if our actions don’t line up with our values, it creates feelings of stress</a:t>
              </a:r>
            </a:p>
            <a:p>
              <a:pPr marL="647700" lvl="1" indent="-323850">
                <a:lnSpc>
                  <a:spcPts val="4200"/>
                </a:lnSpc>
                <a:buFont typeface="Arial"/>
                <a:buChar char="•"/>
              </a:pPr>
              <a:r>
                <a:rPr lang="en-US" sz="3000">
                  <a:solidFill>
                    <a:srgbClr val="000000"/>
                  </a:solidFill>
                  <a:latin typeface="Muli Regular"/>
                </a:rPr>
                <a:t>Sometimes our values and goals aren’t our own, but comes from expectations or inherited from others</a:t>
              </a:r>
            </a:p>
            <a:p>
              <a:pPr marL="647700" lvl="1" indent="-323850">
                <a:lnSpc>
                  <a:spcPts val="4200"/>
                </a:lnSpc>
                <a:buFont typeface="Arial"/>
                <a:buChar char="•"/>
              </a:pPr>
              <a:r>
                <a:rPr lang="en-US" sz="3000">
                  <a:solidFill>
                    <a:srgbClr val="000000"/>
                  </a:solidFill>
                  <a:latin typeface="Muli Regular"/>
                </a:rPr>
                <a:t>Values from other sources (school, parents, friends etc.) may or may not reflect what is meaningful to you</a:t>
              </a:r>
            </a:p>
            <a:p>
              <a:pPr marL="647700" lvl="1" indent="-323850">
                <a:lnSpc>
                  <a:spcPts val="4200"/>
                </a:lnSpc>
                <a:buFont typeface="Arial"/>
                <a:buChar char="•"/>
              </a:pPr>
              <a:r>
                <a:rPr lang="en-US" sz="3000">
                  <a:solidFill>
                    <a:srgbClr val="000000"/>
                  </a:solidFill>
                  <a:latin typeface="Muli Regular"/>
                </a:rPr>
                <a:t>Your values and goals change, and reevaluating and reconsidering your values from time to time is important.</a:t>
              </a:r>
            </a:p>
          </p:txBody>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5007" y="5976620"/>
            <a:ext cx="5620623" cy="6563360"/>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865304" y="1624868"/>
            <a:ext cx="4517825" cy="2546411"/>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77857" y="2898073"/>
            <a:ext cx="6447802" cy="6354016"/>
          </a:xfrm>
          <a:prstGeom prst="rect">
            <a:avLst/>
          </a:prstGeom>
        </p:spPr>
      </p:pic>
      <p:pic>
        <p:nvPicPr>
          <p:cNvPr id="10" name="Recording (7)">
            <a:hlinkClick r:id="" action="ppaction://media"/>
            <a:extLst>
              <a:ext uri="{FF2B5EF4-FFF2-40B4-BE49-F238E27FC236}">
                <a16:creationId xmlns:a16="http://schemas.microsoft.com/office/drawing/2014/main" id="{6D3FC9B7-FFED-9FB4-EED3-3B7C50E9C5B0}"/>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7409525" y="6743700"/>
            <a:ext cx="609600" cy="609600"/>
          </a:xfrm>
          <a:prstGeom prst="rect">
            <a:avLst/>
          </a:prstGeom>
        </p:spPr>
      </p:pic>
      <p:pic>
        <p:nvPicPr>
          <p:cNvPr id="11" name="Recording">
            <a:hlinkClick r:id="" action="ppaction://media"/>
            <a:extLst>
              <a:ext uri="{FF2B5EF4-FFF2-40B4-BE49-F238E27FC236}">
                <a16:creationId xmlns:a16="http://schemas.microsoft.com/office/drawing/2014/main" id="{06CBF322-E036-B0A0-3C19-95AE234A6D9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7420859" y="331939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15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0"/>
                </p:tgtEl>
              </p:cMediaNode>
            </p:audio>
            <p:audio>
              <p:cMediaNode vol="80000">
                <p:cTn id="12"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84916" y="1369996"/>
            <a:ext cx="5850974" cy="509744"/>
            <a:chOff x="0" y="0"/>
            <a:chExt cx="1749288" cy="152400"/>
          </a:xfrm>
        </p:grpSpPr>
        <p:sp>
          <p:nvSpPr>
            <p:cNvPr id="3" name="Freeform 3"/>
            <p:cNvSpPr/>
            <p:nvPr/>
          </p:nvSpPr>
          <p:spPr>
            <a:xfrm>
              <a:off x="0" y="0"/>
              <a:ext cx="1749288" cy="152400"/>
            </a:xfrm>
            <a:custGeom>
              <a:avLst/>
              <a:gdLst/>
              <a:ahLst/>
              <a:cxnLst/>
              <a:rect l="l" t="t" r="r" b="b"/>
              <a:pathLst>
                <a:path w="1749288" h="152400">
                  <a:moveTo>
                    <a:pt x="0" y="0"/>
                  </a:moveTo>
                  <a:lnTo>
                    <a:pt x="1749288" y="0"/>
                  </a:lnTo>
                  <a:lnTo>
                    <a:pt x="1749288" y="152400"/>
                  </a:lnTo>
                  <a:lnTo>
                    <a:pt x="0" y="152400"/>
                  </a:lnTo>
                  <a:close/>
                </a:path>
              </a:pathLst>
            </a:custGeom>
            <a:solidFill>
              <a:srgbClr val="FBCEE1">
                <a:alpha val="40000"/>
              </a:srgbClr>
            </a:solidFill>
          </p:spPr>
          <p:txBody>
            <a:bodyPr/>
            <a:lstStyle/>
            <a:p>
              <a:endParaRPr lang="en-CA"/>
            </a:p>
          </p:txBody>
        </p:sp>
      </p:grpSp>
      <p:grpSp>
        <p:nvGrpSpPr>
          <p:cNvPr id="4" name="Group 4"/>
          <p:cNvGrpSpPr/>
          <p:nvPr/>
        </p:nvGrpSpPr>
        <p:grpSpPr>
          <a:xfrm>
            <a:off x="8084916" y="1211902"/>
            <a:ext cx="8545506" cy="7367896"/>
            <a:chOff x="0" y="0"/>
            <a:chExt cx="11394008" cy="9823861"/>
          </a:xfrm>
        </p:grpSpPr>
        <p:sp>
          <p:nvSpPr>
            <p:cNvPr id="5" name="TextBox 5"/>
            <p:cNvSpPr txBox="1"/>
            <p:nvPr/>
          </p:nvSpPr>
          <p:spPr>
            <a:xfrm>
              <a:off x="0" y="-95250"/>
              <a:ext cx="11394008" cy="2288117"/>
            </a:xfrm>
            <a:prstGeom prst="rect">
              <a:avLst/>
            </a:prstGeom>
          </p:spPr>
          <p:txBody>
            <a:bodyPr lIns="0" tIns="0" rIns="0" bIns="0" rtlCol="0" anchor="t">
              <a:spAutoFit/>
            </a:bodyPr>
            <a:lstStyle/>
            <a:p>
              <a:pPr>
                <a:lnSpc>
                  <a:spcPts val="6999"/>
                </a:lnSpc>
              </a:pPr>
              <a:r>
                <a:rPr lang="en-US" sz="4999">
                  <a:solidFill>
                    <a:srgbClr val="000000"/>
                  </a:solidFill>
                  <a:latin typeface="Space Mono Bold"/>
                </a:rPr>
                <a:t>Personal Values and Stress</a:t>
              </a:r>
            </a:p>
          </p:txBody>
        </p:sp>
        <p:sp>
          <p:nvSpPr>
            <p:cNvPr id="6" name="TextBox 6"/>
            <p:cNvSpPr txBox="1"/>
            <p:nvPr/>
          </p:nvSpPr>
          <p:spPr>
            <a:xfrm>
              <a:off x="0" y="2756311"/>
              <a:ext cx="11394008" cy="70675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Muli Regular Bold"/>
                </a:rPr>
                <a:t>Hypocrite</a:t>
              </a:r>
              <a:r>
                <a:rPr lang="en-US" sz="3000">
                  <a:solidFill>
                    <a:srgbClr val="000000"/>
                  </a:solidFill>
                  <a:latin typeface="Muli Regular"/>
                </a:rPr>
                <a:t> – one who subscribes to one set of values, and does another.</a:t>
              </a:r>
            </a:p>
            <a:p>
              <a:pPr marL="647700" lvl="1" indent="-323850">
                <a:lnSpc>
                  <a:spcPts val="4200"/>
                </a:lnSpc>
                <a:buFont typeface="Arial"/>
                <a:buChar char="•"/>
              </a:pPr>
              <a:r>
                <a:rPr lang="en-US" sz="3000">
                  <a:solidFill>
                    <a:srgbClr val="000000"/>
                  </a:solidFill>
                  <a:latin typeface="Muli Regular Bold"/>
                </a:rPr>
                <a:t>Value Immaturity</a:t>
              </a:r>
              <a:r>
                <a:rPr lang="en-US" sz="3000">
                  <a:solidFill>
                    <a:srgbClr val="000000"/>
                  </a:solidFill>
                  <a:latin typeface="Muli Regular"/>
                </a:rPr>
                <a:t>  - one who has not identified their values.</a:t>
              </a:r>
            </a:p>
            <a:p>
              <a:pPr marL="1295400" lvl="2" indent="-431800">
                <a:lnSpc>
                  <a:spcPts val="4200"/>
                </a:lnSpc>
                <a:buFont typeface="Arial"/>
                <a:buChar char="⚬"/>
              </a:pPr>
              <a:r>
                <a:rPr lang="en-US" sz="3000">
                  <a:solidFill>
                    <a:srgbClr val="000000"/>
                  </a:solidFill>
                  <a:latin typeface="Muli Regular"/>
                </a:rPr>
                <a:t>Unclear values</a:t>
              </a:r>
            </a:p>
            <a:p>
              <a:pPr marL="1295400" lvl="2" indent="-431800">
                <a:lnSpc>
                  <a:spcPts val="4200"/>
                </a:lnSpc>
                <a:buFont typeface="Arial"/>
                <a:buChar char="⚬"/>
              </a:pPr>
              <a:r>
                <a:rPr lang="en-US" sz="3000">
                  <a:solidFill>
                    <a:srgbClr val="000000"/>
                  </a:solidFill>
                  <a:latin typeface="Muli Regular"/>
                </a:rPr>
                <a:t>Drifters</a:t>
              </a:r>
            </a:p>
            <a:p>
              <a:pPr marL="1295400" lvl="2" indent="-431800">
                <a:lnSpc>
                  <a:spcPts val="4200"/>
                </a:lnSpc>
                <a:buFont typeface="Arial"/>
                <a:buChar char="⚬"/>
              </a:pPr>
              <a:r>
                <a:rPr lang="en-US" sz="3000">
                  <a:solidFill>
                    <a:srgbClr val="000000"/>
                  </a:solidFill>
                  <a:latin typeface="Muli Regular"/>
                </a:rPr>
                <a:t>Flighty</a:t>
              </a:r>
            </a:p>
            <a:p>
              <a:pPr marL="1295400" lvl="2" indent="-431800">
                <a:lnSpc>
                  <a:spcPts val="4200"/>
                </a:lnSpc>
                <a:buFont typeface="Arial"/>
                <a:buChar char="⚬"/>
              </a:pPr>
              <a:r>
                <a:rPr lang="en-US" sz="3000">
                  <a:solidFill>
                    <a:srgbClr val="000000"/>
                  </a:solidFill>
                  <a:latin typeface="Muli Regular"/>
                </a:rPr>
                <a:t>Uncertain</a:t>
              </a:r>
            </a:p>
            <a:p>
              <a:pPr marL="1295400" lvl="2" indent="-431800">
                <a:lnSpc>
                  <a:spcPts val="4200"/>
                </a:lnSpc>
                <a:buFont typeface="Arial"/>
                <a:buChar char="⚬"/>
              </a:pPr>
              <a:r>
                <a:rPr lang="en-US" sz="3000">
                  <a:solidFill>
                    <a:srgbClr val="000000"/>
                  </a:solidFill>
                  <a:latin typeface="Muli Regular"/>
                </a:rPr>
                <a:t>Apathetic</a:t>
              </a:r>
            </a:p>
            <a:p>
              <a:pPr>
                <a:lnSpc>
                  <a:spcPts val="4200"/>
                </a:lnSpc>
              </a:pPr>
              <a:endParaRPr lang="en-US" sz="3000">
                <a:solidFill>
                  <a:srgbClr val="000000"/>
                </a:solidFill>
                <a:latin typeface="Muli Regular"/>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45007" y="5976620"/>
            <a:ext cx="5620623" cy="6563360"/>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65304" y="1624868"/>
            <a:ext cx="4517825" cy="2546411"/>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65304" y="3490447"/>
            <a:ext cx="4659057" cy="453675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ool 4: Acting on your values | Managing Stress Better | WHO-SEARO">
            <a:hlinkClick r:id="" action="ppaction://media"/>
            <a:extLst>
              <a:ext uri="{FF2B5EF4-FFF2-40B4-BE49-F238E27FC236}">
                <a16:creationId xmlns:a16="http://schemas.microsoft.com/office/drawing/2014/main" id="{8E698B12-AD94-9CC9-5D73-A6C129F88202}"/>
              </a:ext>
            </a:extLst>
          </p:cNvPr>
          <p:cNvPicPr>
            <a:picLocks noRot="1" noChangeAspect="1"/>
          </p:cNvPicPr>
          <p:nvPr>
            <a:videoFile r:link="rId1"/>
          </p:nvPr>
        </p:nvPicPr>
        <p:blipFill>
          <a:blip r:embed="rId4"/>
          <a:stretch>
            <a:fillRect/>
          </a:stretch>
        </p:blipFill>
        <p:spPr>
          <a:xfrm>
            <a:off x="0" y="-22860"/>
            <a:ext cx="18247540" cy="10309860"/>
          </a:xfrm>
          <a:prstGeom prst="rect">
            <a:avLst/>
          </a:prstGeom>
        </p:spPr>
      </p:pic>
    </p:spTree>
    <p:extLst>
      <p:ext uri="{BB962C8B-B14F-4D97-AF65-F5344CB8AC3E}">
        <p14:creationId xmlns:p14="http://schemas.microsoft.com/office/powerpoint/2010/main" val="303689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07085" y="1625605"/>
            <a:ext cx="8519594" cy="6747510"/>
            <a:chOff x="0" y="0"/>
            <a:chExt cx="11359458" cy="8996680"/>
          </a:xfrm>
        </p:grpSpPr>
        <p:sp>
          <p:nvSpPr>
            <p:cNvPr id="3" name="TextBox 3"/>
            <p:cNvSpPr txBox="1"/>
            <p:nvPr/>
          </p:nvSpPr>
          <p:spPr>
            <a:xfrm>
              <a:off x="0" y="-66675"/>
              <a:ext cx="11359458" cy="915035"/>
            </a:xfrm>
            <a:prstGeom prst="rect">
              <a:avLst/>
            </a:prstGeom>
          </p:spPr>
          <p:txBody>
            <a:bodyPr lIns="0" tIns="0" rIns="0" bIns="0" rtlCol="0" anchor="t">
              <a:spAutoFit/>
            </a:bodyPr>
            <a:lstStyle/>
            <a:p>
              <a:pPr>
                <a:lnSpc>
                  <a:spcPts val="5880"/>
                </a:lnSpc>
              </a:pPr>
              <a:r>
                <a:rPr lang="en-US" sz="4200">
                  <a:solidFill>
                    <a:srgbClr val="000000"/>
                  </a:solidFill>
                  <a:latin typeface="Space Mono Bold"/>
                </a:rPr>
                <a:t>Value Research</a:t>
              </a:r>
            </a:p>
          </p:txBody>
        </p:sp>
        <p:sp>
          <p:nvSpPr>
            <p:cNvPr id="4" name="TextBox 4"/>
            <p:cNvSpPr txBox="1"/>
            <p:nvPr/>
          </p:nvSpPr>
          <p:spPr>
            <a:xfrm>
              <a:off x="0" y="1367155"/>
              <a:ext cx="11359458" cy="7629525"/>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000000"/>
                  </a:solidFill>
                  <a:latin typeface="Muli Regular"/>
                </a:rPr>
                <a:t>A group of Stanford students were asked to write about their most important personal values and then describe how the events of each day connected with them. Another group was simply asked to describe the positive events that happened throughout their day.</a:t>
              </a:r>
            </a:p>
            <a:p>
              <a:pPr marL="647698" lvl="1" indent="-323849">
                <a:lnSpc>
                  <a:spcPts val="4199"/>
                </a:lnSpc>
                <a:buFont typeface="Arial"/>
                <a:buChar char="•"/>
              </a:pPr>
              <a:r>
                <a:rPr lang="en-US" sz="2999">
                  <a:solidFill>
                    <a:srgbClr val="000000"/>
                  </a:solidFill>
                  <a:latin typeface="Muli Regular"/>
                </a:rPr>
                <a:t>Researchers discovered that the students who wrote about their personal values were healthier, experienced fewer illnesses, and had better energy and attitude.</a:t>
              </a:r>
            </a:p>
          </p:txBody>
        </p:sp>
      </p:grpSp>
      <p:grpSp>
        <p:nvGrpSpPr>
          <p:cNvPr id="5" name="Group 5"/>
          <p:cNvGrpSpPr/>
          <p:nvPr/>
        </p:nvGrpSpPr>
        <p:grpSpPr>
          <a:xfrm>
            <a:off x="8143624" y="1642261"/>
            <a:ext cx="4977639" cy="563472"/>
            <a:chOff x="0" y="0"/>
            <a:chExt cx="1346281" cy="152400"/>
          </a:xfrm>
        </p:grpSpPr>
        <p:sp>
          <p:nvSpPr>
            <p:cNvPr id="6" name="Freeform 6"/>
            <p:cNvSpPr/>
            <p:nvPr/>
          </p:nvSpPr>
          <p:spPr>
            <a:xfrm>
              <a:off x="0" y="0"/>
              <a:ext cx="1346281" cy="152400"/>
            </a:xfrm>
            <a:custGeom>
              <a:avLst/>
              <a:gdLst/>
              <a:ahLst/>
              <a:cxnLst/>
              <a:rect l="l" t="t" r="r" b="b"/>
              <a:pathLst>
                <a:path w="1346281" h="152400">
                  <a:moveTo>
                    <a:pt x="0" y="0"/>
                  </a:moveTo>
                  <a:lnTo>
                    <a:pt x="1346281" y="0"/>
                  </a:lnTo>
                  <a:lnTo>
                    <a:pt x="1346281" y="152400"/>
                  </a:lnTo>
                  <a:lnTo>
                    <a:pt x="0" y="152400"/>
                  </a:lnTo>
                  <a:close/>
                </a:path>
              </a:pathLst>
            </a:custGeom>
            <a:solidFill>
              <a:srgbClr val="81E1F3">
                <a:alpha val="29804"/>
              </a:srgbClr>
            </a:solidFill>
          </p:spPr>
          <p:txBody>
            <a:bodyPr/>
            <a:lstStyle/>
            <a:p>
              <a:endParaRPr lang="en-CA"/>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131668" y="4973262"/>
            <a:ext cx="3780732" cy="4414868"/>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903615" y="8101971"/>
            <a:ext cx="5412417" cy="3316336"/>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90311" y="-1110602"/>
            <a:ext cx="5412417" cy="3316336"/>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41520" y="2472346"/>
            <a:ext cx="5106847" cy="59007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07085" y="2663830"/>
            <a:ext cx="6938962" cy="4671060"/>
            <a:chOff x="0" y="0"/>
            <a:chExt cx="9251949" cy="6228080"/>
          </a:xfrm>
        </p:grpSpPr>
        <p:sp>
          <p:nvSpPr>
            <p:cNvPr id="3" name="TextBox 3"/>
            <p:cNvSpPr txBox="1"/>
            <p:nvPr/>
          </p:nvSpPr>
          <p:spPr>
            <a:xfrm>
              <a:off x="0" y="-66675"/>
              <a:ext cx="9251949" cy="915035"/>
            </a:xfrm>
            <a:prstGeom prst="rect">
              <a:avLst/>
            </a:prstGeom>
          </p:spPr>
          <p:txBody>
            <a:bodyPr lIns="0" tIns="0" rIns="0" bIns="0" rtlCol="0" anchor="t">
              <a:spAutoFit/>
            </a:bodyPr>
            <a:lstStyle/>
            <a:p>
              <a:pPr>
                <a:lnSpc>
                  <a:spcPts val="5880"/>
                </a:lnSpc>
              </a:pPr>
              <a:r>
                <a:rPr lang="en-US" sz="4200">
                  <a:solidFill>
                    <a:srgbClr val="000000"/>
                  </a:solidFill>
                  <a:latin typeface="Space Mono Bold"/>
                </a:rPr>
                <a:t>Using Personal Values</a:t>
              </a:r>
            </a:p>
          </p:txBody>
        </p:sp>
        <p:sp>
          <p:nvSpPr>
            <p:cNvPr id="4" name="TextBox 4"/>
            <p:cNvSpPr txBox="1"/>
            <p:nvPr/>
          </p:nvSpPr>
          <p:spPr>
            <a:xfrm>
              <a:off x="0" y="1367155"/>
              <a:ext cx="9251949" cy="4860925"/>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000000"/>
                  </a:solidFill>
                  <a:latin typeface="Muli Regular"/>
                </a:rPr>
                <a:t>Taking personal values and connecting them to the events in your life helps to reveal the meaning behind stressful events in your life.</a:t>
              </a:r>
            </a:p>
            <a:p>
              <a:pPr marL="647700" lvl="1" indent="-323850">
                <a:lnSpc>
                  <a:spcPts val="4200"/>
                </a:lnSpc>
                <a:buFont typeface="Arial"/>
                <a:buChar char="•"/>
              </a:pPr>
              <a:r>
                <a:rPr lang="en-US" sz="3000">
                  <a:solidFill>
                    <a:srgbClr val="000000"/>
                  </a:solidFill>
                  <a:latin typeface="Muli Regular"/>
                </a:rPr>
                <a:t>Stressful experience can be become moments of meaning</a:t>
              </a:r>
            </a:p>
          </p:txBody>
        </p:sp>
      </p:grpSp>
      <p:grpSp>
        <p:nvGrpSpPr>
          <p:cNvPr id="5" name="Group 5"/>
          <p:cNvGrpSpPr/>
          <p:nvPr/>
        </p:nvGrpSpPr>
        <p:grpSpPr>
          <a:xfrm>
            <a:off x="8143624" y="2700631"/>
            <a:ext cx="7102423" cy="563472"/>
            <a:chOff x="0" y="0"/>
            <a:chExt cx="1920962" cy="152400"/>
          </a:xfrm>
        </p:grpSpPr>
        <p:sp>
          <p:nvSpPr>
            <p:cNvPr id="6" name="Freeform 6"/>
            <p:cNvSpPr/>
            <p:nvPr/>
          </p:nvSpPr>
          <p:spPr>
            <a:xfrm>
              <a:off x="0" y="0"/>
              <a:ext cx="1920962" cy="152400"/>
            </a:xfrm>
            <a:custGeom>
              <a:avLst/>
              <a:gdLst/>
              <a:ahLst/>
              <a:cxnLst/>
              <a:rect l="l" t="t" r="r" b="b"/>
              <a:pathLst>
                <a:path w="1920962" h="152400">
                  <a:moveTo>
                    <a:pt x="0" y="0"/>
                  </a:moveTo>
                  <a:lnTo>
                    <a:pt x="1920962" y="0"/>
                  </a:lnTo>
                  <a:lnTo>
                    <a:pt x="1920962" y="152400"/>
                  </a:lnTo>
                  <a:lnTo>
                    <a:pt x="0" y="152400"/>
                  </a:lnTo>
                  <a:close/>
                </a:path>
              </a:pathLst>
            </a:custGeom>
            <a:solidFill>
              <a:srgbClr val="81E1F3">
                <a:alpha val="29804"/>
              </a:srgbClr>
            </a:solidFill>
          </p:spPr>
          <p:txBody>
            <a:bodyPr/>
            <a:lstStyle/>
            <a:p>
              <a:endParaRPr lang="en-CA"/>
            </a:p>
          </p:txBody>
        </p:sp>
      </p:grpSp>
      <p:grpSp>
        <p:nvGrpSpPr>
          <p:cNvPr id="7" name="Group 7"/>
          <p:cNvGrpSpPr/>
          <p:nvPr/>
        </p:nvGrpSpPr>
        <p:grpSpPr>
          <a:xfrm>
            <a:off x="4435812" y="1504100"/>
            <a:ext cx="1936492" cy="1936492"/>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1E1F3"/>
            </a:solidFill>
          </p:spPr>
          <p:txBody>
            <a:bodyPr/>
            <a:lstStyle/>
            <a:p>
              <a:endParaRPr lang="en-CA"/>
            </a:p>
          </p:txBody>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131668" y="4973262"/>
            <a:ext cx="3780732" cy="4414868"/>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903615" y="8101971"/>
            <a:ext cx="5412417" cy="3316336"/>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90311" y="-1110602"/>
            <a:ext cx="5412417" cy="3316336"/>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093398" y="2663830"/>
            <a:ext cx="4684829" cy="5896237"/>
          </a:xfrm>
          <a:prstGeom prst="rect">
            <a:avLst/>
          </a:prstGeom>
        </p:spPr>
      </p:pic>
      <p:pic>
        <p:nvPicPr>
          <p:cNvPr id="13" name="Recording (3)">
            <a:hlinkClick r:id="" action="ppaction://media"/>
            <a:extLst>
              <a:ext uri="{FF2B5EF4-FFF2-40B4-BE49-F238E27FC236}">
                <a16:creationId xmlns:a16="http://schemas.microsoft.com/office/drawing/2014/main" id="{9CA5B5E4-CD17-70B8-4A2E-0DCAB169310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394575" y="47085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01670" y="-1490077"/>
            <a:ext cx="4680256" cy="5465267"/>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5658937" y="546551"/>
            <a:ext cx="2342652" cy="3734663"/>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12709" y="3086100"/>
            <a:ext cx="5738434" cy="5728000"/>
          </a:xfrm>
          <a:prstGeom prst="rect">
            <a:avLst/>
          </a:prstGeom>
        </p:spPr>
      </p:pic>
      <p:grpSp>
        <p:nvGrpSpPr>
          <p:cNvPr id="5" name="Group 5"/>
          <p:cNvGrpSpPr/>
          <p:nvPr/>
        </p:nvGrpSpPr>
        <p:grpSpPr>
          <a:xfrm>
            <a:off x="2409539" y="1472900"/>
            <a:ext cx="6734461" cy="7341201"/>
            <a:chOff x="0" y="0"/>
            <a:chExt cx="8979281" cy="9788268"/>
          </a:xfrm>
        </p:grpSpPr>
        <p:sp>
          <p:nvSpPr>
            <p:cNvPr id="6" name="TextBox 6"/>
            <p:cNvSpPr txBox="1"/>
            <p:nvPr/>
          </p:nvSpPr>
          <p:spPr>
            <a:xfrm>
              <a:off x="0" y="-95250"/>
              <a:ext cx="8979281" cy="2288117"/>
            </a:xfrm>
            <a:prstGeom prst="rect">
              <a:avLst/>
            </a:prstGeom>
          </p:spPr>
          <p:txBody>
            <a:bodyPr lIns="0" tIns="0" rIns="0" bIns="0" rtlCol="0" anchor="t">
              <a:spAutoFit/>
            </a:bodyPr>
            <a:lstStyle/>
            <a:p>
              <a:pPr>
                <a:lnSpc>
                  <a:spcPts val="6999"/>
                </a:lnSpc>
              </a:pPr>
              <a:r>
                <a:rPr lang="en-US" sz="4999">
                  <a:solidFill>
                    <a:srgbClr val="000000"/>
                  </a:solidFill>
                  <a:latin typeface="Space Mono Bold"/>
                </a:rPr>
                <a:t>Reflecting on your values</a:t>
              </a:r>
            </a:p>
          </p:txBody>
        </p:sp>
        <p:sp>
          <p:nvSpPr>
            <p:cNvPr id="7" name="TextBox 7"/>
            <p:cNvSpPr txBox="1"/>
            <p:nvPr/>
          </p:nvSpPr>
          <p:spPr>
            <a:xfrm>
              <a:off x="0" y="2857242"/>
              <a:ext cx="8979281" cy="6931025"/>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000000"/>
                  </a:solidFill>
                  <a:latin typeface="Muli Regular"/>
                </a:rPr>
                <a:t>Journaling</a:t>
              </a:r>
            </a:p>
            <a:p>
              <a:pPr marL="647698" lvl="1" indent="-323849">
                <a:lnSpc>
                  <a:spcPts val="4199"/>
                </a:lnSpc>
                <a:buFont typeface="Arial"/>
                <a:buChar char="•"/>
              </a:pPr>
              <a:r>
                <a:rPr lang="en-US" sz="2999">
                  <a:solidFill>
                    <a:srgbClr val="000000"/>
                  </a:solidFill>
                  <a:latin typeface="Muli Regular"/>
                </a:rPr>
                <a:t>Writing and recording your thoughts</a:t>
              </a:r>
            </a:p>
            <a:p>
              <a:pPr marL="647698" lvl="1" indent="-323849">
                <a:lnSpc>
                  <a:spcPts val="4199"/>
                </a:lnSpc>
                <a:buFont typeface="Arial"/>
                <a:buChar char="•"/>
              </a:pPr>
              <a:r>
                <a:rPr lang="en-US" sz="2999">
                  <a:solidFill>
                    <a:srgbClr val="000000"/>
                  </a:solidFill>
                  <a:latin typeface="Muli Regular"/>
                </a:rPr>
                <a:t>Thinking regularly during a daily mundane activity</a:t>
              </a:r>
            </a:p>
            <a:p>
              <a:pPr marL="647698" lvl="1" indent="-323849">
                <a:lnSpc>
                  <a:spcPts val="4199"/>
                </a:lnSpc>
                <a:buFont typeface="Arial"/>
                <a:buChar char="•"/>
              </a:pPr>
              <a:r>
                <a:rPr lang="en-US" sz="2999">
                  <a:solidFill>
                    <a:srgbClr val="000000"/>
                  </a:solidFill>
                  <a:latin typeface="Muli Regular"/>
                </a:rPr>
                <a:t>While brushing your teeth, on your commute</a:t>
              </a:r>
            </a:p>
            <a:p>
              <a:pPr marL="647698" lvl="1" indent="-323849">
                <a:lnSpc>
                  <a:spcPts val="4199"/>
                </a:lnSpc>
                <a:buFont typeface="Arial"/>
                <a:buChar char="•"/>
              </a:pPr>
              <a:r>
                <a:rPr lang="en-US" sz="2999">
                  <a:solidFill>
                    <a:srgbClr val="000000"/>
                  </a:solidFill>
                  <a:latin typeface="Muli Regular"/>
                </a:rPr>
                <a:t>During important moments when you are proud or happy</a:t>
              </a:r>
            </a:p>
            <a:p>
              <a:pPr>
                <a:lnSpc>
                  <a:spcPts val="4199"/>
                </a:lnSpc>
              </a:pPr>
              <a:endParaRPr lang="en-US" sz="2999">
                <a:solidFill>
                  <a:srgbClr val="000000"/>
                </a:solidFill>
                <a:latin typeface="Muli Regul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Soothing Breeze 🍃 [asian lofi hip hop]">
            <a:hlinkClick r:id="" action="ppaction://media"/>
            <a:extLst>
              <a:ext uri="{FF2B5EF4-FFF2-40B4-BE49-F238E27FC236}">
                <a16:creationId xmlns:a16="http://schemas.microsoft.com/office/drawing/2014/main" id="{C3D59F4D-288E-8DAC-78E2-565FC0E69DC8}"/>
              </a:ext>
            </a:extLst>
          </p:cNvPr>
          <p:cNvPicPr>
            <a:picLocks noRot="1" noChangeAspect="1"/>
          </p:cNvPicPr>
          <p:nvPr>
            <a:videoFile r:link="rId1"/>
          </p:nvPr>
        </p:nvPicPr>
        <p:blipFill>
          <a:blip r:embed="rId4"/>
          <a:stretch>
            <a:fillRect/>
          </a:stretch>
        </p:blipFill>
        <p:spPr>
          <a:xfrm>
            <a:off x="40460" y="0"/>
            <a:ext cx="1820708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518"/>
          <a:stretch>
            <a:fillRect/>
          </a:stretch>
        </p:blipFill>
        <p:spPr>
          <a:xfrm>
            <a:off x="0" y="0"/>
            <a:ext cx="18288000" cy="10287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4127" y="6865081"/>
            <a:ext cx="4262068" cy="4976938"/>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1287043" y="-95250"/>
            <a:ext cx="7031045" cy="1393425"/>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2912863" y="-796032"/>
            <a:ext cx="4262068" cy="4976938"/>
          </a:xfrm>
          <a:prstGeom prst="rect">
            <a:avLst/>
          </a:prstGeom>
        </p:spPr>
      </p:pic>
      <p:grpSp>
        <p:nvGrpSpPr>
          <p:cNvPr id="5" name="Group 5"/>
          <p:cNvGrpSpPr/>
          <p:nvPr/>
        </p:nvGrpSpPr>
        <p:grpSpPr>
          <a:xfrm>
            <a:off x="9144000" y="2779852"/>
            <a:ext cx="7066501" cy="4727297"/>
            <a:chOff x="0" y="0"/>
            <a:chExt cx="9422001" cy="6303062"/>
          </a:xfrm>
        </p:grpSpPr>
        <p:sp>
          <p:nvSpPr>
            <p:cNvPr id="6" name="TextBox 6"/>
            <p:cNvSpPr txBox="1"/>
            <p:nvPr/>
          </p:nvSpPr>
          <p:spPr>
            <a:xfrm>
              <a:off x="0" y="-9525"/>
              <a:ext cx="9422001" cy="4886325"/>
            </a:xfrm>
            <a:prstGeom prst="rect">
              <a:avLst/>
            </a:prstGeom>
          </p:spPr>
          <p:txBody>
            <a:bodyPr lIns="0" tIns="0" rIns="0" bIns="0" rtlCol="0" anchor="t">
              <a:spAutoFit/>
            </a:bodyPr>
            <a:lstStyle/>
            <a:p>
              <a:pPr>
                <a:lnSpc>
                  <a:spcPts val="9600"/>
                </a:lnSpc>
              </a:pPr>
              <a:r>
                <a:rPr lang="en-US" sz="8000">
                  <a:solidFill>
                    <a:srgbClr val="000000"/>
                  </a:solidFill>
                  <a:latin typeface="Space Mono"/>
                </a:rPr>
                <a:t>Part 2: Diversity &amp; Stress</a:t>
              </a:r>
            </a:p>
          </p:txBody>
        </p:sp>
        <p:sp>
          <p:nvSpPr>
            <p:cNvPr id="7" name="TextBox 7"/>
            <p:cNvSpPr txBox="1"/>
            <p:nvPr/>
          </p:nvSpPr>
          <p:spPr>
            <a:xfrm>
              <a:off x="0" y="5636312"/>
              <a:ext cx="9422001" cy="666750"/>
            </a:xfrm>
            <a:prstGeom prst="rect">
              <a:avLst/>
            </a:prstGeom>
          </p:spPr>
          <p:txBody>
            <a:bodyPr lIns="0" tIns="0" rIns="0" bIns="0" rtlCol="0" anchor="t">
              <a:spAutoFit/>
            </a:bodyPr>
            <a:lstStyle/>
            <a:p>
              <a:pPr>
                <a:lnSpc>
                  <a:spcPts val="4200"/>
                </a:lnSpc>
              </a:pPr>
              <a:r>
                <a:rPr lang="en-US" sz="3000">
                  <a:solidFill>
                    <a:srgbClr val="000000"/>
                  </a:solidFill>
                  <a:latin typeface="Muli Regular Bold"/>
                </a:rPr>
                <a:t>Lecture 5</a:t>
              </a:r>
            </a:p>
          </p:txBody>
        </p:sp>
      </p:grpSp>
      <p:grpSp>
        <p:nvGrpSpPr>
          <p:cNvPr id="8" name="Group 8"/>
          <p:cNvGrpSpPr/>
          <p:nvPr/>
        </p:nvGrpSpPr>
        <p:grpSpPr>
          <a:xfrm>
            <a:off x="9144000" y="4616470"/>
            <a:ext cx="5658566" cy="527030"/>
            <a:chOff x="0" y="0"/>
            <a:chExt cx="2857266" cy="266121"/>
          </a:xfrm>
        </p:grpSpPr>
        <p:sp>
          <p:nvSpPr>
            <p:cNvPr id="9" name="Freeform 9"/>
            <p:cNvSpPr/>
            <p:nvPr/>
          </p:nvSpPr>
          <p:spPr>
            <a:xfrm>
              <a:off x="0" y="0"/>
              <a:ext cx="2857266" cy="266121"/>
            </a:xfrm>
            <a:custGeom>
              <a:avLst/>
              <a:gdLst/>
              <a:ahLst/>
              <a:cxnLst/>
              <a:rect l="l" t="t" r="r" b="b"/>
              <a:pathLst>
                <a:path w="2857266" h="266121">
                  <a:moveTo>
                    <a:pt x="0" y="0"/>
                  </a:moveTo>
                  <a:lnTo>
                    <a:pt x="2857266" y="0"/>
                  </a:lnTo>
                  <a:lnTo>
                    <a:pt x="2857266" y="266121"/>
                  </a:lnTo>
                  <a:lnTo>
                    <a:pt x="0" y="266121"/>
                  </a:lnTo>
                  <a:close/>
                </a:path>
              </a:pathLst>
            </a:custGeom>
            <a:solidFill>
              <a:srgbClr val="19B16B">
                <a:alpha val="29804"/>
              </a:srgbClr>
            </a:solidFill>
          </p:spPr>
          <p:txBody>
            <a:bodyPr/>
            <a:lstStyle/>
            <a:p>
              <a:endParaRPr lang="en-CA"/>
            </a:p>
          </p:txBody>
        </p:sp>
      </p:grpSp>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3479" y="2130989"/>
            <a:ext cx="8925960" cy="602502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23015" y="2456034"/>
            <a:ext cx="7641971" cy="522619"/>
            <a:chOff x="0" y="0"/>
            <a:chExt cx="2585062" cy="176787"/>
          </a:xfrm>
        </p:grpSpPr>
        <p:sp>
          <p:nvSpPr>
            <p:cNvPr id="3" name="Freeform 3"/>
            <p:cNvSpPr/>
            <p:nvPr/>
          </p:nvSpPr>
          <p:spPr>
            <a:xfrm>
              <a:off x="0" y="0"/>
              <a:ext cx="2585062" cy="176787"/>
            </a:xfrm>
            <a:custGeom>
              <a:avLst/>
              <a:gdLst/>
              <a:ahLst/>
              <a:cxnLst/>
              <a:rect l="l" t="t" r="r" b="b"/>
              <a:pathLst>
                <a:path w="2585062" h="176787">
                  <a:moveTo>
                    <a:pt x="0" y="0"/>
                  </a:moveTo>
                  <a:lnTo>
                    <a:pt x="2585062" y="0"/>
                  </a:lnTo>
                  <a:lnTo>
                    <a:pt x="2585062" y="176787"/>
                  </a:lnTo>
                  <a:lnTo>
                    <a:pt x="0" y="176787"/>
                  </a:lnTo>
                  <a:close/>
                </a:path>
              </a:pathLst>
            </a:custGeom>
            <a:solidFill>
              <a:srgbClr val="FBCEE1">
                <a:alpha val="49804"/>
              </a:srgbClr>
            </a:solidFill>
          </p:spPr>
          <p:txBody>
            <a:bodyPr/>
            <a:lstStyle/>
            <a:p>
              <a:endParaRPr lang="en-CA"/>
            </a:p>
          </p:txBody>
        </p:sp>
      </p:grpSp>
      <p:grpSp>
        <p:nvGrpSpPr>
          <p:cNvPr id="4" name="Group 4"/>
          <p:cNvGrpSpPr/>
          <p:nvPr/>
        </p:nvGrpSpPr>
        <p:grpSpPr>
          <a:xfrm>
            <a:off x="2478853" y="2025916"/>
            <a:ext cx="13330294" cy="4635021"/>
            <a:chOff x="0" y="9525"/>
            <a:chExt cx="17773726" cy="6180028"/>
          </a:xfrm>
        </p:grpSpPr>
        <p:sp>
          <p:nvSpPr>
            <p:cNvPr id="5" name="TextBox 5"/>
            <p:cNvSpPr txBox="1"/>
            <p:nvPr/>
          </p:nvSpPr>
          <p:spPr>
            <a:xfrm>
              <a:off x="0" y="9525"/>
              <a:ext cx="17773726" cy="1400175"/>
            </a:xfrm>
            <a:prstGeom prst="rect">
              <a:avLst/>
            </a:prstGeom>
          </p:spPr>
          <p:txBody>
            <a:bodyPr lIns="0" tIns="0" rIns="0" bIns="0" rtlCol="0" anchor="t">
              <a:spAutoFit/>
            </a:bodyPr>
            <a:lstStyle/>
            <a:p>
              <a:pPr algn="ctr">
                <a:lnSpc>
                  <a:spcPts val="8399"/>
                </a:lnSpc>
              </a:pPr>
              <a:r>
                <a:rPr lang="en-US" sz="6999">
                  <a:solidFill>
                    <a:srgbClr val="000000"/>
                  </a:solidFill>
                  <a:latin typeface="Space Mono Bold"/>
                </a:rPr>
                <a:t>Overview</a:t>
              </a:r>
            </a:p>
          </p:txBody>
        </p:sp>
        <p:sp>
          <p:nvSpPr>
            <p:cNvPr id="6" name="TextBox 6"/>
            <p:cNvSpPr txBox="1"/>
            <p:nvPr/>
          </p:nvSpPr>
          <p:spPr>
            <a:xfrm>
              <a:off x="0" y="2066800"/>
              <a:ext cx="17479175" cy="4122753"/>
            </a:xfrm>
            <a:prstGeom prst="rect">
              <a:avLst/>
            </a:prstGeom>
          </p:spPr>
          <p:txBody>
            <a:bodyPr lIns="0" tIns="0" rIns="0" bIns="0" rtlCol="0" anchor="t">
              <a:spAutoFit/>
            </a:bodyPr>
            <a:lstStyle/>
            <a:p>
              <a:pPr marL="755646" lvl="1" indent="-377823">
                <a:lnSpc>
                  <a:spcPts val="4899"/>
                </a:lnSpc>
                <a:buFont typeface="Arial"/>
                <a:buChar char="•"/>
              </a:pPr>
              <a:r>
                <a:rPr lang="en-US" sz="3499" dirty="0">
                  <a:solidFill>
                    <a:srgbClr val="000000"/>
                  </a:solidFill>
                  <a:latin typeface="Muli Regular"/>
                </a:rPr>
                <a:t>Defining Racialized Stress and Its Causes</a:t>
              </a:r>
            </a:p>
            <a:p>
              <a:pPr marL="755646" lvl="1" indent="-377823">
                <a:lnSpc>
                  <a:spcPts val="4899"/>
                </a:lnSpc>
                <a:buFont typeface="Arial"/>
                <a:buChar char="•"/>
              </a:pPr>
              <a:r>
                <a:rPr lang="en-US" sz="3499" dirty="0">
                  <a:solidFill>
                    <a:srgbClr val="000000"/>
                  </a:solidFill>
                  <a:latin typeface="Muli Regular"/>
                </a:rPr>
                <a:t>Health Status Differences</a:t>
              </a:r>
            </a:p>
            <a:p>
              <a:pPr marL="755646" lvl="1" indent="-377823">
                <a:lnSpc>
                  <a:spcPts val="4899"/>
                </a:lnSpc>
                <a:buFont typeface="Arial"/>
                <a:buChar char="•"/>
              </a:pPr>
              <a:r>
                <a:rPr lang="en-US" sz="3499" dirty="0">
                  <a:solidFill>
                    <a:srgbClr val="000000"/>
                  </a:solidFill>
                  <a:latin typeface="Muli Regular"/>
                </a:rPr>
                <a:t>Indigenous Peoples’ Health</a:t>
              </a:r>
            </a:p>
            <a:p>
              <a:pPr marL="755646" lvl="1" indent="-377823">
                <a:lnSpc>
                  <a:spcPts val="4899"/>
                </a:lnSpc>
                <a:buFont typeface="Arial"/>
                <a:buChar char="•"/>
              </a:pPr>
              <a:r>
                <a:rPr lang="en-US" sz="3499" dirty="0">
                  <a:solidFill>
                    <a:srgbClr val="000000"/>
                  </a:solidFill>
                  <a:latin typeface="Muli Regular"/>
                </a:rPr>
                <a:t>Socioeconomic &amp; Educational Level and Stress</a:t>
              </a:r>
            </a:p>
            <a:p>
              <a:pPr marL="755646" lvl="1" indent="-377823">
                <a:lnSpc>
                  <a:spcPts val="4899"/>
                </a:lnSpc>
                <a:buFont typeface="Arial"/>
                <a:buChar char="•"/>
              </a:pPr>
              <a:r>
                <a:rPr lang="en-US" sz="3499" dirty="0">
                  <a:solidFill>
                    <a:srgbClr val="000000"/>
                  </a:solidFill>
                  <a:latin typeface="Muli Regular"/>
                </a:rPr>
                <a:t>Reducing Health Disparities</a:t>
              </a: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151802"/>
            <a:ext cx="6335269" cy="1174904"/>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3491946" y="0"/>
            <a:ext cx="6700703" cy="124267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30710" y="3543301"/>
            <a:ext cx="6002999" cy="728066"/>
            <a:chOff x="0" y="-94383"/>
            <a:chExt cx="1256558" cy="152400"/>
          </a:xfrm>
        </p:grpSpPr>
        <p:sp>
          <p:nvSpPr>
            <p:cNvPr id="3" name="Freeform 3"/>
            <p:cNvSpPr/>
            <p:nvPr/>
          </p:nvSpPr>
          <p:spPr>
            <a:xfrm>
              <a:off x="0" y="-94383"/>
              <a:ext cx="1256558" cy="152400"/>
            </a:xfrm>
            <a:custGeom>
              <a:avLst/>
              <a:gdLst/>
              <a:ahLst/>
              <a:cxnLst/>
              <a:rect l="l" t="t" r="r" b="b"/>
              <a:pathLst>
                <a:path w="1256558" h="152400">
                  <a:moveTo>
                    <a:pt x="0" y="0"/>
                  </a:moveTo>
                  <a:lnTo>
                    <a:pt x="1256558" y="0"/>
                  </a:lnTo>
                  <a:lnTo>
                    <a:pt x="1256558" y="152400"/>
                  </a:lnTo>
                  <a:lnTo>
                    <a:pt x="0" y="152400"/>
                  </a:lnTo>
                  <a:close/>
                </a:path>
              </a:pathLst>
            </a:custGeom>
            <a:solidFill>
              <a:srgbClr val="81E1F3">
                <a:alpha val="29804"/>
              </a:srgbClr>
            </a:solidFill>
          </p:spPr>
          <p:txBody>
            <a:bodyPr/>
            <a:lstStyle/>
            <a:p>
              <a:endParaRPr lang="en-CA"/>
            </a:p>
          </p:txBody>
        </p:sp>
      </p:grpSp>
      <p:grpSp>
        <p:nvGrpSpPr>
          <p:cNvPr id="4" name="Group 4"/>
          <p:cNvGrpSpPr/>
          <p:nvPr/>
        </p:nvGrpSpPr>
        <p:grpSpPr>
          <a:xfrm>
            <a:off x="2205038" y="3233641"/>
            <a:ext cx="8623242" cy="5679352"/>
            <a:chOff x="0" y="-104775"/>
            <a:chExt cx="11497656" cy="7572468"/>
          </a:xfrm>
        </p:grpSpPr>
        <p:sp>
          <p:nvSpPr>
            <p:cNvPr id="5" name="TextBox 5"/>
            <p:cNvSpPr txBox="1"/>
            <p:nvPr/>
          </p:nvSpPr>
          <p:spPr>
            <a:xfrm>
              <a:off x="0" y="-104775"/>
              <a:ext cx="11497656" cy="1311277"/>
            </a:xfrm>
            <a:prstGeom prst="rect">
              <a:avLst/>
            </a:prstGeom>
          </p:spPr>
          <p:txBody>
            <a:bodyPr lIns="0" tIns="0" rIns="0" bIns="0" rtlCol="0" anchor="t">
              <a:spAutoFit/>
            </a:bodyPr>
            <a:lstStyle/>
            <a:p>
              <a:pPr>
                <a:lnSpc>
                  <a:spcPts val="8399"/>
                </a:lnSpc>
              </a:pPr>
              <a:r>
                <a:rPr lang="en-US" sz="5999">
                  <a:solidFill>
                    <a:srgbClr val="000000"/>
                  </a:solidFill>
                  <a:latin typeface="Space Mono Bold"/>
                </a:rPr>
                <a:t>Definitions</a:t>
              </a:r>
            </a:p>
          </p:txBody>
        </p:sp>
        <p:sp>
          <p:nvSpPr>
            <p:cNvPr id="6" name="TextBox 6"/>
            <p:cNvSpPr txBox="1"/>
            <p:nvPr/>
          </p:nvSpPr>
          <p:spPr>
            <a:xfrm>
              <a:off x="0" y="1779470"/>
              <a:ext cx="11497656" cy="5688223"/>
            </a:xfrm>
            <a:prstGeom prst="rect">
              <a:avLst/>
            </a:prstGeom>
          </p:spPr>
          <p:txBody>
            <a:bodyPr lIns="0" tIns="0" rIns="0" bIns="0" rtlCol="0" anchor="t">
              <a:spAutoFit/>
            </a:bodyPr>
            <a:lstStyle/>
            <a:p>
              <a:pPr marL="647698" lvl="1" indent="-323849">
                <a:lnSpc>
                  <a:spcPts val="4199"/>
                </a:lnSpc>
                <a:buFont typeface="Arial"/>
                <a:buChar char="•"/>
              </a:pPr>
              <a:r>
                <a:rPr lang="en-US" sz="2999" b="1" dirty="0">
                  <a:solidFill>
                    <a:srgbClr val="000000"/>
                  </a:solidFill>
                  <a:latin typeface="Muli Regular"/>
                </a:rPr>
                <a:t>Minority Group: </a:t>
              </a:r>
              <a:r>
                <a:rPr lang="en-US" sz="2999" dirty="0">
                  <a:solidFill>
                    <a:srgbClr val="000000"/>
                  </a:solidFill>
                  <a:latin typeface="Muli Regular"/>
                </a:rPr>
                <a:t>A category of people who experience relative disadvantage as compared to members of a dominant social group. </a:t>
              </a:r>
            </a:p>
            <a:p>
              <a:pPr marL="647698" lvl="1" indent="-323849">
                <a:lnSpc>
                  <a:spcPts val="4199"/>
                </a:lnSpc>
                <a:buFont typeface="Arial"/>
                <a:buChar char="•"/>
              </a:pPr>
              <a:r>
                <a:rPr lang="en-US" sz="2999" b="1" dirty="0">
                  <a:solidFill>
                    <a:srgbClr val="000000"/>
                  </a:solidFill>
                  <a:latin typeface="Muli Regular"/>
                </a:rPr>
                <a:t>Marginalized populations</a:t>
              </a:r>
              <a:r>
                <a:rPr lang="en-US" sz="2999" dirty="0">
                  <a:solidFill>
                    <a:srgbClr val="000000"/>
                  </a:solidFill>
                  <a:latin typeface="Muli Regular"/>
                </a:rPr>
                <a:t>: Groups and communities that experience discrimination and exclusion because of unequal power relationships</a:t>
              </a: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00000">
            <a:off x="-612469" y="-221072"/>
            <a:ext cx="4240945" cy="4952271"/>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278692" y="8745327"/>
            <a:ext cx="2980608" cy="2097264"/>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828280" y="3086100"/>
            <a:ext cx="6219606" cy="4114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24339" y="2723915"/>
            <a:ext cx="6938962" cy="6064767"/>
            <a:chOff x="0" y="-95250"/>
            <a:chExt cx="9251949" cy="8086354"/>
          </a:xfrm>
        </p:grpSpPr>
        <p:sp>
          <p:nvSpPr>
            <p:cNvPr id="3" name="TextBox 3"/>
            <p:cNvSpPr txBox="1"/>
            <p:nvPr/>
          </p:nvSpPr>
          <p:spPr>
            <a:xfrm>
              <a:off x="0" y="-95250"/>
              <a:ext cx="9251949" cy="1107017"/>
            </a:xfrm>
            <a:prstGeom prst="rect">
              <a:avLst/>
            </a:prstGeom>
          </p:spPr>
          <p:txBody>
            <a:bodyPr lIns="0" tIns="0" rIns="0" bIns="0" rtlCol="0" anchor="t">
              <a:spAutoFit/>
            </a:bodyPr>
            <a:lstStyle/>
            <a:p>
              <a:pPr>
                <a:lnSpc>
                  <a:spcPts val="6999"/>
                </a:lnSpc>
              </a:pPr>
              <a:r>
                <a:rPr lang="en-US" sz="4999">
                  <a:solidFill>
                    <a:srgbClr val="000000"/>
                  </a:solidFill>
                  <a:latin typeface="Space Mono Bold"/>
                </a:rPr>
                <a:t>Racialized Stress</a:t>
              </a:r>
            </a:p>
          </p:txBody>
        </p:sp>
        <p:sp>
          <p:nvSpPr>
            <p:cNvPr id="4" name="TextBox 4"/>
            <p:cNvSpPr txBox="1"/>
            <p:nvPr/>
          </p:nvSpPr>
          <p:spPr>
            <a:xfrm>
              <a:off x="0" y="1584736"/>
              <a:ext cx="9251949" cy="6406368"/>
            </a:xfrm>
            <a:prstGeom prst="rect">
              <a:avLst/>
            </a:prstGeom>
          </p:spPr>
          <p:txBody>
            <a:bodyPr lIns="0" tIns="0" rIns="0" bIns="0" rtlCol="0" anchor="t">
              <a:spAutoFit/>
            </a:bodyPr>
            <a:lstStyle/>
            <a:p>
              <a:pPr>
                <a:lnSpc>
                  <a:spcPts val="4199"/>
                </a:lnSpc>
              </a:pPr>
              <a:r>
                <a:rPr lang="en-US" sz="2999" dirty="0">
                  <a:solidFill>
                    <a:srgbClr val="000000"/>
                  </a:solidFill>
                  <a:latin typeface="Muli Regular"/>
                </a:rPr>
                <a:t>Well documented chronically high levels of stress faced by members of BIPOC community.</a:t>
              </a:r>
            </a:p>
            <a:p>
              <a:pPr marL="647698" lvl="1" indent="-323849">
                <a:lnSpc>
                  <a:spcPts val="4199"/>
                </a:lnSpc>
                <a:buFont typeface="Arial"/>
                <a:buChar char="•"/>
              </a:pPr>
              <a:r>
                <a:rPr lang="en-US" sz="2999" dirty="0">
                  <a:solidFill>
                    <a:srgbClr val="000000"/>
                  </a:solidFill>
                  <a:latin typeface="Muli Regular"/>
                </a:rPr>
                <a:t>Caused by:</a:t>
              </a:r>
            </a:p>
            <a:p>
              <a:pPr marL="1295397" lvl="2" indent="-431799">
                <a:lnSpc>
                  <a:spcPts val="4199"/>
                </a:lnSpc>
                <a:buFont typeface="Arial"/>
                <a:buChar char="⚬"/>
              </a:pPr>
              <a:r>
                <a:rPr lang="en-US" sz="2999" dirty="0">
                  <a:solidFill>
                    <a:srgbClr val="000000"/>
                  </a:solidFill>
                  <a:latin typeface="Muli Regular"/>
                </a:rPr>
                <a:t>Poor social support</a:t>
              </a:r>
            </a:p>
            <a:p>
              <a:pPr marL="1295397" lvl="2" indent="-431799">
                <a:lnSpc>
                  <a:spcPts val="4199"/>
                </a:lnSpc>
                <a:buFont typeface="Arial"/>
                <a:buChar char="⚬"/>
              </a:pPr>
              <a:r>
                <a:rPr lang="en-US" sz="2999" dirty="0">
                  <a:solidFill>
                    <a:srgbClr val="000000"/>
                  </a:solidFill>
                  <a:latin typeface="Muli Regular"/>
                </a:rPr>
                <a:t>Low socioeconomic status</a:t>
              </a:r>
            </a:p>
            <a:p>
              <a:pPr marL="1295397" lvl="2" indent="-431799">
                <a:lnSpc>
                  <a:spcPts val="4199"/>
                </a:lnSpc>
                <a:buFont typeface="Arial"/>
                <a:buChar char="⚬"/>
              </a:pPr>
              <a:r>
                <a:rPr lang="en-US" sz="2999" dirty="0">
                  <a:solidFill>
                    <a:srgbClr val="000000"/>
                  </a:solidFill>
                  <a:latin typeface="Muli Regular"/>
                </a:rPr>
                <a:t>Interpersonal prejudice</a:t>
              </a:r>
            </a:p>
            <a:p>
              <a:pPr marL="1295397" lvl="2" indent="-431799">
                <a:lnSpc>
                  <a:spcPts val="4199"/>
                </a:lnSpc>
                <a:buFont typeface="Arial"/>
                <a:buChar char="⚬"/>
              </a:pPr>
              <a:r>
                <a:rPr lang="en-US" sz="2999" dirty="0">
                  <a:solidFill>
                    <a:srgbClr val="000000"/>
                  </a:solidFill>
                  <a:latin typeface="Muli Regular"/>
                </a:rPr>
                <a:t>Discrimination</a:t>
              </a:r>
            </a:p>
            <a:p>
              <a:pPr>
                <a:lnSpc>
                  <a:spcPts val="4200"/>
                </a:lnSpc>
              </a:pPr>
              <a:endParaRPr lang="en-US" sz="2999" dirty="0">
                <a:solidFill>
                  <a:srgbClr val="000000"/>
                </a:solidFill>
                <a:latin typeface="Muli Regular"/>
              </a:endParaRPr>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45007" y="5976620"/>
            <a:ext cx="5620623" cy="656336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65304" y="1624868"/>
            <a:ext cx="4517825" cy="2546411"/>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7610942">
            <a:off x="15581812" y="-1113396"/>
            <a:ext cx="4689899" cy="5476527"/>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224425" flipH="1">
            <a:off x="14567829" y="6088626"/>
            <a:ext cx="4302934" cy="5024658"/>
          </a:xfrm>
          <a:prstGeom prst="rect">
            <a:avLst/>
          </a:prstGeom>
        </p:spPr>
      </p:pic>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40530" y="3674188"/>
            <a:ext cx="6270171" cy="4114800"/>
          </a:xfrm>
          <a:prstGeom prst="rect">
            <a:avLst/>
          </a:prstGeom>
        </p:spPr>
      </p:pic>
      <p:pic>
        <p:nvPicPr>
          <p:cNvPr id="10" name="Recording (9)">
            <a:hlinkClick r:id="" action="ppaction://media"/>
            <a:extLst>
              <a:ext uri="{FF2B5EF4-FFF2-40B4-BE49-F238E27FC236}">
                <a16:creationId xmlns:a16="http://schemas.microsoft.com/office/drawing/2014/main" id="{17BB7998-3569-FC4A-7166-8EDD1A34E49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7810701" y="283424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15689" y="1780546"/>
            <a:ext cx="6462314" cy="854076"/>
          </a:xfrm>
          <a:prstGeom prst="rect">
            <a:avLst/>
          </a:prstGeom>
        </p:spPr>
        <p:txBody>
          <a:bodyPr lIns="0" tIns="0" rIns="0" bIns="0" rtlCol="0" anchor="t">
            <a:spAutoFit/>
          </a:bodyPr>
          <a:lstStyle/>
          <a:p>
            <a:pPr>
              <a:lnSpc>
                <a:spcPts val="6999"/>
              </a:lnSpc>
            </a:pPr>
            <a:r>
              <a:rPr lang="en-US" sz="4999">
                <a:solidFill>
                  <a:srgbClr val="000000"/>
                </a:solidFill>
                <a:latin typeface="Space Mono Bold"/>
              </a:rPr>
              <a:t>Racism</a:t>
            </a:r>
          </a:p>
        </p:txBody>
      </p:sp>
      <p:grpSp>
        <p:nvGrpSpPr>
          <p:cNvPr id="3" name="Group 3"/>
          <p:cNvGrpSpPr/>
          <p:nvPr/>
        </p:nvGrpSpPr>
        <p:grpSpPr>
          <a:xfrm>
            <a:off x="9663763" y="1964916"/>
            <a:ext cx="3044665" cy="580585"/>
            <a:chOff x="0" y="0"/>
            <a:chExt cx="1832272" cy="349395"/>
          </a:xfrm>
        </p:grpSpPr>
        <p:sp>
          <p:nvSpPr>
            <p:cNvPr id="4" name="Freeform 4"/>
            <p:cNvSpPr/>
            <p:nvPr/>
          </p:nvSpPr>
          <p:spPr>
            <a:xfrm>
              <a:off x="0" y="0"/>
              <a:ext cx="1832272" cy="349395"/>
            </a:xfrm>
            <a:custGeom>
              <a:avLst/>
              <a:gdLst/>
              <a:ahLst/>
              <a:cxnLst/>
              <a:rect l="l" t="t" r="r" b="b"/>
              <a:pathLst>
                <a:path w="1832272" h="349395">
                  <a:moveTo>
                    <a:pt x="0" y="0"/>
                  </a:moveTo>
                  <a:lnTo>
                    <a:pt x="1832272" y="0"/>
                  </a:lnTo>
                  <a:lnTo>
                    <a:pt x="1832272" y="349395"/>
                  </a:lnTo>
                  <a:lnTo>
                    <a:pt x="0" y="349395"/>
                  </a:lnTo>
                  <a:close/>
                </a:path>
              </a:pathLst>
            </a:custGeom>
            <a:solidFill>
              <a:srgbClr val="81E1F3">
                <a:alpha val="29804"/>
              </a:srgbClr>
            </a:solidFill>
          </p:spPr>
          <p:txBody>
            <a:bodyPr/>
            <a:lstStyle/>
            <a:p>
              <a:endParaRPr lang="en-CA"/>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60529" y="2153847"/>
            <a:ext cx="5878806" cy="5731836"/>
          </a:xfrm>
          <a:prstGeom prst="rect">
            <a:avLst/>
          </a:prstGeom>
        </p:spPr>
      </p:pic>
      <p:sp>
        <p:nvSpPr>
          <p:cNvPr id="6" name="TextBox 6"/>
          <p:cNvSpPr txBox="1"/>
          <p:nvPr/>
        </p:nvSpPr>
        <p:spPr>
          <a:xfrm>
            <a:off x="9144000" y="3096254"/>
            <a:ext cx="7681759" cy="53149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Muli Regular"/>
              </a:rPr>
              <a:t>Racial prejudice rests on the belief that one’s own race is superior to another race</a:t>
            </a:r>
          </a:p>
          <a:p>
            <a:pPr marL="647700" lvl="1" indent="-323850">
              <a:lnSpc>
                <a:spcPts val="4200"/>
              </a:lnSpc>
              <a:buFont typeface="Arial"/>
              <a:buChar char="•"/>
            </a:pPr>
            <a:r>
              <a:rPr lang="en-US" sz="3000">
                <a:solidFill>
                  <a:srgbClr val="000000"/>
                </a:solidFill>
                <a:latin typeface="Muli Regular"/>
              </a:rPr>
              <a:t>Health effects of experiencing racism are many:</a:t>
            </a:r>
          </a:p>
          <a:p>
            <a:pPr marL="647700" lvl="1" indent="-323850">
              <a:lnSpc>
                <a:spcPts val="4200"/>
              </a:lnSpc>
              <a:buFont typeface="Arial"/>
              <a:buChar char="•"/>
            </a:pPr>
            <a:r>
              <a:rPr lang="en-US" sz="3000">
                <a:solidFill>
                  <a:srgbClr val="000000"/>
                </a:solidFill>
                <a:latin typeface="Muli Regular"/>
              </a:rPr>
              <a:t>High blood pressure</a:t>
            </a:r>
          </a:p>
          <a:p>
            <a:pPr marL="647700" lvl="1" indent="-323850">
              <a:lnSpc>
                <a:spcPts val="4200"/>
              </a:lnSpc>
              <a:buFont typeface="Arial"/>
              <a:buChar char="•"/>
            </a:pPr>
            <a:r>
              <a:rPr lang="en-US" sz="3000">
                <a:solidFill>
                  <a:srgbClr val="000000"/>
                </a:solidFill>
                <a:latin typeface="Muli Regular"/>
              </a:rPr>
              <a:t>Cancer</a:t>
            </a:r>
          </a:p>
          <a:p>
            <a:pPr marL="647700" lvl="1" indent="-323850">
              <a:lnSpc>
                <a:spcPts val="4200"/>
              </a:lnSpc>
              <a:buFont typeface="Arial"/>
              <a:buChar char="•"/>
            </a:pPr>
            <a:r>
              <a:rPr lang="en-US" sz="3000">
                <a:solidFill>
                  <a:srgbClr val="000000"/>
                </a:solidFill>
                <a:latin typeface="Muli Regular"/>
              </a:rPr>
              <a:t>Low birth weight in babies</a:t>
            </a:r>
          </a:p>
          <a:p>
            <a:pPr marL="647700" lvl="1" indent="-323850">
              <a:lnSpc>
                <a:spcPts val="4200"/>
              </a:lnSpc>
              <a:buFont typeface="Arial"/>
              <a:buChar char="•"/>
            </a:pPr>
            <a:r>
              <a:rPr lang="en-US" sz="3000">
                <a:solidFill>
                  <a:srgbClr val="000000"/>
                </a:solidFill>
                <a:latin typeface="Muli Regular"/>
              </a:rPr>
              <a:t>Other chronic health conditions</a:t>
            </a:r>
          </a:p>
          <a:p>
            <a:pPr>
              <a:lnSpc>
                <a:spcPts val="4200"/>
              </a:lnSpc>
            </a:pPr>
            <a:endParaRPr lang="en-US" sz="3000">
              <a:solidFill>
                <a:srgbClr val="000000"/>
              </a:solidFill>
              <a:latin typeface="Muli Regul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Racism and Mental Health">
            <a:hlinkClick r:id="" action="ppaction://media"/>
            <a:extLst>
              <a:ext uri="{FF2B5EF4-FFF2-40B4-BE49-F238E27FC236}">
                <a16:creationId xmlns:a16="http://schemas.microsoft.com/office/drawing/2014/main" id="{585C87CD-9116-7BC3-2411-118A708AC099}"/>
              </a:ext>
            </a:extLst>
          </p:cNvPr>
          <p:cNvPicPr>
            <a:picLocks noRot="1" noChangeAspect="1"/>
          </p:cNvPicPr>
          <p:nvPr>
            <a:videoFile r:link="rId1"/>
          </p:nvPr>
        </p:nvPicPr>
        <p:blipFill>
          <a:blip r:embed="rId4"/>
          <a:stretch>
            <a:fillRect/>
          </a:stretch>
        </p:blipFill>
        <p:spPr>
          <a:xfrm>
            <a:off x="-304800" y="-195072"/>
            <a:ext cx="18592800" cy="105049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07085" y="2225521"/>
            <a:ext cx="6938962" cy="6814001"/>
            <a:chOff x="0" y="-66675"/>
            <a:chExt cx="9251949" cy="9085336"/>
          </a:xfrm>
        </p:grpSpPr>
        <p:sp>
          <p:nvSpPr>
            <p:cNvPr id="3" name="TextBox 3"/>
            <p:cNvSpPr txBox="1"/>
            <p:nvPr/>
          </p:nvSpPr>
          <p:spPr>
            <a:xfrm>
              <a:off x="0" y="-66675"/>
              <a:ext cx="9251949" cy="1975499"/>
            </a:xfrm>
            <a:prstGeom prst="rect">
              <a:avLst/>
            </a:prstGeom>
          </p:spPr>
          <p:txBody>
            <a:bodyPr lIns="0" tIns="0" rIns="0" bIns="0" rtlCol="0" anchor="t">
              <a:spAutoFit/>
            </a:bodyPr>
            <a:lstStyle/>
            <a:p>
              <a:pPr>
                <a:lnSpc>
                  <a:spcPts val="5880"/>
                </a:lnSpc>
              </a:pPr>
              <a:r>
                <a:rPr lang="en-US" sz="4200" dirty="0">
                  <a:solidFill>
                    <a:srgbClr val="000000"/>
                  </a:solidFill>
                  <a:latin typeface="Space Mono Bold"/>
                </a:rPr>
                <a:t>Coping with Race Related Stress</a:t>
              </a:r>
            </a:p>
          </p:txBody>
        </p:sp>
        <p:sp>
          <p:nvSpPr>
            <p:cNvPr id="4" name="TextBox 4"/>
            <p:cNvSpPr txBox="1"/>
            <p:nvPr/>
          </p:nvSpPr>
          <p:spPr>
            <a:xfrm>
              <a:off x="0" y="2402404"/>
              <a:ext cx="9251949" cy="6616257"/>
            </a:xfrm>
            <a:prstGeom prst="rect">
              <a:avLst/>
            </a:prstGeom>
          </p:spPr>
          <p:txBody>
            <a:bodyPr lIns="0" tIns="0" rIns="0" bIns="0" rtlCol="0" anchor="t">
              <a:spAutoFit/>
            </a:bodyPr>
            <a:lstStyle/>
            <a:p>
              <a:pPr marL="604519" lvl="1" indent="-302260">
                <a:lnSpc>
                  <a:spcPts val="3919"/>
                </a:lnSpc>
                <a:buFont typeface="Arial"/>
                <a:buChar char="•"/>
              </a:pPr>
              <a:r>
                <a:rPr lang="en-US" sz="2799" dirty="0">
                  <a:solidFill>
                    <a:srgbClr val="000000"/>
                  </a:solidFill>
                  <a:latin typeface="Muli Regular"/>
                </a:rPr>
                <a:t>Build a support network</a:t>
              </a:r>
            </a:p>
            <a:p>
              <a:pPr marL="604519" lvl="1" indent="-302260">
                <a:lnSpc>
                  <a:spcPts val="3919"/>
                </a:lnSpc>
                <a:buFont typeface="Arial"/>
                <a:buChar char="•"/>
              </a:pPr>
              <a:r>
                <a:rPr lang="en-US" sz="2799" dirty="0">
                  <a:solidFill>
                    <a:srgbClr val="000000"/>
                  </a:solidFill>
                  <a:latin typeface="Muli Regular"/>
                </a:rPr>
                <a:t>Develop a Positive Cultural Identity and Strong Sense of Self</a:t>
              </a:r>
            </a:p>
            <a:p>
              <a:pPr marL="604519" lvl="1" indent="-302260">
                <a:lnSpc>
                  <a:spcPts val="3919"/>
                </a:lnSpc>
                <a:buFont typeface="Arial"/>
                <a:buChar char="•"/>
              </a:pPr>
              <a:r>
                <a:rPr lang="en-US" sz="2799" dirty="0">
                  <a:solidFill>
                    <a:srgbClr val="000000"/>
                  </a:solidFill>
                  <a:latin typeface="Muli Regular"/>
                </a:rPr>
                <a:t>Make a plan around how you want to respond to microaggressions and other acts of racism when they occur.</a:t>
              </a:r>
            </a:p>
            <a:p>
              <a:pPr marL="604519" lvl="1" indent="-302260">
                <a:lnSpc>
                  <a:spcPts val="3919"/>
                </a:lnSpc>
                <a:buFont typeface="Arial"/>
                <a:buChar char="•"/>
              </a:pPr>
              <a:r>
                <a:rPr lang="en-US" sz="2799" dirty="0">
                  <a:solidFill>
                    <a:srgbClr val="000000"/>
                  </a:solidFill>
                  <a:latin typeface="Muli Regular"/>
                </a:rPr>
                <a:t>Become involved in Social Justice efforts</a:t>
              </a:r>
            </a:p>
            <a:p>
              <a:pPr marL="604519" lvl="1" indent="-302260">
                <a:lnSpc>
                  <a:spcPts val="3919"/>
                </a:lnSpc>
                <a:buFont typeface="Arial"/>
                <a:buChar char="•"/>
              </a:pPr>
              <a:r>
                <a:rPr lang="en-US" sz="2799" dirty="0">
                  <a:solidFill>
                    <a:srgbClr val="000000"/>
                  </a:solidFill>
                  <a:latin typeface="Muli Regular"/>
                </a:rPr>
                <a:t>Practice Self-care and Self-Compassion</a:t>
              </a:r>
              <a:endParaRPr lang="en-US" sz="2800" dirty="0">
                <a:solidFill>
                  <a:srgbClr val="000000"/>
                </a:solidFill>
                <a:latin typeface="Muli Regular"/>
              </a:endParaRPr>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45007" y="5976620"/>
            <a:ext cx="5620623" cy="656336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65304" y="1624868"/>
            <a:ext cx="4517825" cy="2546411"/>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7610942">
            <a:off x="15581812" y="-1113396"/>
            <a:ext cx="4689899" cy="5476527"/>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224425" flipH="1">
            <a:off x="14567829" y="6088626"/>
            <a:ext cx="4302934" cy="5024658"/>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179974" y="2275527"/>
            <a:ext cx="5420468" cy="5735945"/>
          </a:xfrm>
          <a:prstGeom prst="rect">
            <a:avLst/>
          </a:prstGeom>
        </p:spPr>
      </p:pic>
      <p:pic>
        <p:nvPicPr>
          <p:cNvPr id="10" name="Recording (6)">
            <a:hlinkClick r:id="" action="ppaction://media"/>
            <a:extLst>
              <a:ext uri="{FF2B5EF4-FFF2-40B4-BE49-F238E27FC236}">
                <a16:creationId xmlns:a16="http://schemas.microsoft.com/office/drawing/2014/main" id="{00FF6158-A882-A882-636C-226F79169CC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4024466" y="264060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0" y="2001646"/>
            <a:ext cx="7714897" cy="1968039"/>
          </a:xfrm>
          <a:prstGeom prst="rect">
            <a:avLst/>
          </a:prstGeom>
        </p:spPr>
        <p:txBody>
          <a:bodyPr wrap="square" lIns="0" tIns="0" rIns="0" bIns="0" rtlCol="0" anchor="t">
            <a:spAutoFit/>
          </a:bodyPr>
          <a:lstStyle/>
          <a:p>
            <a:pPr>
              <a:lnSpc>
                <a:spcPts val="7679"/>
              </a:lnSpc>
            </a:pPr>
            <a:r>
              <a:rPr lang="en-US" sz="6399" dirty="0">
                <a:solidFill>
                  <a:srgbClr val="000000"/>
                </a:solidFill>
                <a:latin typeface="Space Mono Bold"/>
              </a:rPr>
              <a:t>Other Sources of Stress</a:t>
            </a: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048630">
            <a:off x="200068" y="3857562"/>
            <a:ext cx="4241187" cy="4952554"/>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43783" y="1992121"/>
            <a:ext cx="6114167" cy="6137181"/>
          </a:xfrm>
          <a:prstGeom prst="rect">
            <a:avLst/>
          </a:prstGeom>
        </p:spPr>
      </p:pic>
      <p:sp>
        <p:nvSpPr>
          <p:cNvPr id="5" name="TextBox 5"/>
          <p:cNvSpPr txBox="1"/>
          <p:nvPr/>
        </p:nvSpPr>
        <p:spPr>
          <a:xfrm>
            <a:off x="9144000" y="4490751"/>
            <a:ext cx="7714897" cy="4266168"/>
          </a:xfrm>
          <a:prstGeom prst="rect">
            <a:avLst/>
          </a:prstGeom>
        </p:spPr>
        <p:txBody>
          <a:bodyPr lIns="0" tIns="0" rIns="0" bIns="0" rtlCol="0" anchor="t">
            <a:spAutoFit/>
          </a:bodyPr>
          <a:lstStyle/>
          <a:p>
            <a:pPr marL="323849" lvl="1">
              <a:lnSpc>
                <a:spcPts val="4199"/>
              </a:lnSpc>
            </a:pPr>
            <a:r>
              <a:rPr lang="en-US" sz="2999" b="1" dirty="0">
                <a:solidFill>
                  <a:srgbClr val="000000"/>
                </a:solidFill>
                <a:latin typeface="Muli Regular"/>
              </a:rPr>
              <a:t>Cultural Clashes</a:t>
            </a:r>
          </a:p>
          <a:p>
            <a:pPr marL="647697" lvl="1" indent="-323848">
              <a:lnSpc>
                <a:spcPts val="4199"/>
              </a:lnSpc>
              <a:buFont typeface="Arial"/>
              <a:buChar char="•"/>
            </a:pPr>
            <a:r>
              <a:rPr lang="en-US" sz="2999" dirty="0">
                <a:solidFill>
                  <a:srgbClr val="000000"/>
                </a:solidFill>
                <a:latin typeface="Muli Regular"/>
              </a:rPr>
              <a:t>When someone leaves one culture and enters another, there is a need to “fit in”</a:t>
            </a:r>
          </a:p>
          <a:p>
            <a:pPr marL="647697" lvl="1" indent="-323848">
              <a:lnSpc>
                <a:spcPts val="4199"/>
              </a:lnSpc>
              <a:buFont typeface="Arial"/>
              <a:buChar char="•"/>
            </a:pPr>
            <a:r>
              <a:rPr lang="en-US" sz="2999" dirty="0">
                <a:solidFill>
                  <a:srgbClr val="000000"/>
                </a:solidFill>
                <a:latin typeface="Muli Regular"/>
              </a:rPr>
              <a:t>Some of the new culture’s standards may be at odds with the norms and values of the native culture</a:t>
            </a:r>
          </a:p>
          <a:p>
            <a:pPr marL="647697" lvl="1" indent="-323848">
              <a:lnSpc>
                <a:spcPts val="4199"/>
              </a:lnSpc>
              <a:buFont typeface="Arial"/>
              <a:buChar char="•"/>
            </a:pPr>
            <a:r>
              <a:rPr lang="en-US" sz="2999" dirty="0">
                <a:solidFill>
                  <a:srgbClr val="000000"/>
                </a:solidFill>
                <a:latin typeface="Muli Regular"/>
              </a:rPr>
              <a:t>This culture clash can occur both </a:t>
            </a:r>
            <a:r>
              <a:rPr lang="en-US" sz="2999" dirty="0" err="1">
                <a:solidFill>
                  <a:srgbClr val="000000"/>
                </a:solidFill>
                <a:latin typeface="Muli Regular"/>
              </a:rPr>
              <a:t>intrapersonally</a:t>
            </a:r>
            <a:r>
              <a:rPr lang="en-US" sz="2999" dirty="0">
                <a:solidFill>
                  <a:srgbClr val="000000"/>
                </a:solidFill>
                <a:latin typeface="Muli Regular"/>
              </a:rPr>
              <a:t> and interpersonally</a:t>
            </a:r>
          </a:p>
        </p:txBody>
      </p:sp>
      <p:pic>
        <p:nvPicPr>
          <p:cNvPr id="6" name="Recording (5)">
            <a:hlinkClick r:id="" action="ppaction://media"/>
            <a:extLst>
              <a:ext uri="{FF2B5EF4-FFF2-40B4-BE49-F238E27FC236}">
                <a16:creationId xmlns:a16="http://schemas.microsoft.com/office/drawing/2014/main" id="{719A7EEE-FE16-A9AE-AA0B-9F2B5CD74AD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96175" y="63147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048630">
            <a:off x="200068" y="3857562"/>
            <a:ext cx="4241187" cy="4952554"/>
          </a:xfrm>
          <a:prstGeom prst="rect">
            <a:avLst/>
          </a:prstGeom>
        </p:spPr>
      </p:pic>
      <p:pic>
        <p:nvPicPr>
          <p:cNvPr id="3" name="Picture 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17140" y="2082608"/>
            <a:ext cx="6069454" cy="6046694"/>
          </a:xfrm>
          <a:prstGeom prst="rect">
            <a:avLst/>
          </a:prstGeom>
        </p:spPr>
      </p:pic>
      <p:sp>
        <p:nvSpPr>
          <p:cNvPr id="4" name="TextBox 4"/>
          <p:cNvSpPr txBox="1"/>
          <p:nvPr/>
        </p:nvSpPr>
        <p:spPr>
          <a:xfrm>
            <a:off x="9144000" y="2001646"/>
            <a:ext cx="7099942" cy="1968039"/>
          </a:xfrm>
          <a:prstGeom prst="rect">
            <a:avLst/>
          </a:prstGeom>
        </p:spPr>
        <p:txBody>
          <a:bodyPr lIns="0" tIns="0" rIns="0" bIns="0" rtlCol="0" anchor="t">
            <a:spAutoFit/>
          </a:bodyPr>
          <a:lstStyle/>
          <a:p>
            <a:pPr>
              <a:lnSpc>
                <a:spcPts val="7679"/>
              </a:lnSpc>
            </a:pPr>
            <a:r>
              <a:rPr lang="en-US" sz="6399" dirty="0">
                <a:solidFill>
                  <a:srgbClr val="000000"/>
                </a:solidFill>
                <a:latin typeface="Space Mono Bold"/>
              </a:rPr>
              <a:t>Other Sources of Stress</a:t>
            </a:r>
          </a:p>
        </p:txBody>
      </p:sp>
      <p:sp>
        <p:nvSpPr>
          <p:cNvPr id="5" name="TextBox 5"/>
          <p:cNvSpPr txBox="1"/>
          <p:nvPr/>
        </p:nvSpPr>
        <p:spPr>
          <a:xfrm>
            <a:off x="9144000" y="4490751"/>
            <a:ext cx="7714897" cy="4266168"/>
          </a:xfrm>
          <a:prstGeom prst="rect">
            <a:avLst/>
          </a:prstGeom>
        </p:spPr>
        <p:txBody>
          <a:bodyPr lIns="0" tIns="0" rIns="0" bIns="0" rtlCol="0" anchor="t">
            <a:spAutoFit/>
          </a:bodyPr>
          <a:lstStyle/>
          <a:p>
            <a:pPr marL="323849" lvl="1">
              <a:lnSpc>
                <a:spcPts val="4199"/>
              </a:lnSpc>
            </a:pPr>
            <a:r>
              <a:rPr lang="en-US" sz="2999" b="1" dirty="0">
                <a:solidFill>
                  <a:srgbClr val="000000"/>
                </a:solidFill>
                <a:latin typeface="Muli Regular"/>
              </a:rPr>
              <a:t>Acculturation Stressors</a:t>
            </a:r>
          </a:p>
          <a:p>
            <a:pPr marL="647697" lvl="1" indent="-323848">
              <a:lnSpc>
                <a:spcPts val="4199"/>
              </a:lnSpc>
              <a:buFont typeface="Arial"/>
              <a:buChar char="•"/>
            </a:pPr>
            <a:r>
              <a:rPr lang="en-US" sz="2999" dirty="0">
                <a:solidFill>
                  <a:srgbClr val="000000"/>
                </a:solidFill>
                <a:latin typeface="Muli Regular"/>
              </a:rPr>
              <a:t>Entering a new culture requires adaptation</a:t>
            </a:r>
          </a:p>
          <a:p>
            <a:pPr marL="647697" lvl="1" indent="-323848">
              <a:lnSpc>
                <a:spcPts val="4199"/>
              </a:lnSpc>
              <a:buFont typeface="Arial"/>
              <a:buChar char="•"/>
            </a:pPr>
            <a:r>
              <a:rPr lang="en-US" sz="2999" dirty="0">
                <a:solidFill>
                  <a:srgbClr val="000000"/>
                </a:solidFill>
                <a:latin typeface="Muli Regular"/>
              </a:rPr>
              <a:t>Language barriers</a:t>
            </a:r>
          </a:p>
          <a:p>
            <a:pPr marL="647697" lvl="1" indent="-323848">
              <a:lnSpc>
                <a:spcPts val="4199"/>
              </a:lnSpc>
              <a:buFont typeface="Arial"/>
              <a:buChar char="•"/>
            </a:pPr>
            <a:r>
              <a:rPr lang="en-US" sz="2999" dirty="0">
                <a:solidFill>
                  <a:srgbClr val="000000"/>
                </a:solidFill>
                <a:latin typeface="Muli Regular"/>
              </a:rPr>
              <a:t>Employment difficulties</a:t>
            </a:r>
          </a:p>
          <a:p>
            <a:pPr marL="647697" lvl="1" indent="-323848">
              <a:lnSpc>
                <a:spcPts val="4199"/>
              </a:lnSpc>
              <a:buFont typeface="Arial"/>
              <a:buChar char="•"/>
            </a:pPr>
            <a:r>
              <a:rPr lang="en-US" sz="2999" dirty="0">
                <a:solidFill>
                  <a:srgbClr val="000000"/>
                </a:solidFill>
                <a:latin typeface="Muli Regular"/>
              </a:rPr>
              <a:t>Children acculturate faster than parents</a:t>
            </a:r>
          </a:p>
          <a:p>
            <a:pPr marL="647697" lvl="1" indent="-323848">
              <a:lnSpc>
                <a:spcPts val="4199"/>
              </a:lnSpc>
              <a:buFont typeface="Arial"/>
              <a:buChar char="•"/>
            </a:pPr>
            <a:r>
              <a:rPr lang="en-US" sz="2999" dirty="0">
                <a:solidFill>
                  <a:srgbClr val="000000"/>
                </a:solidFill>
                <a:latin typeface="Muli Regular"/>
              </a:rPr>
              <a:t>Racial profiling</a:t>
            </a:r>
          </a:p>
          <a:p>
            <a:pPr marL="647697" lvl="1" indent="-323848">
              <a:lnSpc>
                <a:spcPts val="4199"/>
              </a:lnSpc>
              <a:buFont typeface="Arial"/>
              <a:buChar char="•"/>
            </a:pPr>
            <a:r>
              <a:rPr lang="en-US" sz="2999" dirty="0">
                <a:solidFill>
                  <a:srgbClr val="000000"/>
                </a:solidFill>
                <a:latin typeface="Muli Regular"/>
              </a:rPr>
              <a:t>Hate crimes</a:t>
            </a:r>
          </a:p>
        </p:txBody>
      </p:sp>
      <p:pic>
        <p:nvPicPr>
          <p:cNvPr id="6" name="Recording (3)">
            <a:hlinkClick r:id="" action="ppaction://media"/>
            <a:extLst>
              <a:ext uri="{FF2B5EF4-FFF2-40B4-BE49-F238E27FC236}">
                <a16:creationId xmlns:a16="http://schemas.microsoft.com/office/drawing/2014/main" id="{B2DF5178-E344-906C-7698-44064E1099B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229547" y="629573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23015" y="2456034"/>
            <a:ext cx="7641971" cy="522619"/>
            <a:chOff x="0" y="0"/>
            <a:chExt cx="2585062" cy="176787"/>
          </a:xfrm>
        </p:grpSpPr>
        <p:sp>
          <p:nvSpPr>
            <p:cNvPr id="3" name="Freeform 3"/>
            <p:cNvSpPr/>
            <p:nvPr/>
          </p:nvSpPr>
          <p:spPr>
            <a:xfrm>
              <a:off x="0" y="0"/>
              <a:ext cx="2585062" cy="176787"/>
            </a:xfrm>
            <a:custGeom>
              <a:avLst/>
              <a:gdLst/>
              <a:ahLst/>
              <a:cxnLst/>
              <a:rect l="l" t="t" r="r" b="b"/>
              <a:pathLst>
                <a:path w="2585062" h="176787">
                  <a:moveTo>
                    <a:pt x="0" y="0"/>
                  </a:moveTo>
                  <a:lnTo>
                    <a:pt x="2585062" y="0"/>
                  </a:lnTo>
                  <a:lnTo>
                    <a:pt x="2585062" y="176787"/>
                  </a:lnTo>
                  <a:lnTo>
                    <a:pt x="0" y="176787"/>
                  </a:lnTo>
                  <a:close/>
                </a:path>
              </a:pathLst>
            </a:custGeom>
            <a:solidFill>
              <a:srgbClr val="FBCEE1">
                <a:alpha val="49804"/>
              </a:srgbClr>
            </a:solidFill>
          </p:spPr>
          <p:txBody>
            <a:bodyPr/>
            <a:lstStyle/>
            <a:p>
              <a:endParaRPr lang="en-CA"/>
            </a:p>
          </p:txBody>
        </p:sp>
      </p:grpSp>
      <p:grpSp>
        <p:nvGrpSpPr>
          <p:cNvPr id="4" name="Group 4"/>
          <p:cNvGrpSpPr/>
          <p:nvPr/>
        </p:nvGrpSpPr>
        <p:grpSpPr>
          <a:xfrm>
            <a:off x="2478853" y="1887830"/>
            <a:ext cx="13330294" cy="3980563"/>
            <a:chOff x="0" y="0"/>
            <a:chExt cx="17773726" cy="5307417"/>
          </a:xfrm>
        </p:grpSpPr>
        <p:sp>
          <p:nvSpPr>
            <p:cNvPr id="5" name="TextBox 5"/>
            <p:cNvSpPr txBox="1"/>
            <p:nvPr/>
          </p:nvSpPr>
          <p:spPr>
            <a:xfrm>
              <a:off x="0" y="9525"/>
              <a:ext cx="17773726" cy="1400175"/>
            </a:xfrm>
            <a:prstGeom prst="rect">
              <a:avLst/>
            </a:prstGeom>
          </p:spPr>
          <p:txBody>
            <a:bodyPr lIns="0" tIns="0" rIns="0" bIns="0" rtlCol="0" anchor="t">
              <a:spAutoFit/>
            </a:bodyPr>
            <a:lstStyle/>
            <a:p>
              <a:pPr algn="ctr">
                <a:lnSpc>
                  <a:spcPts val="8399"/>
                </a:lnSpc>
              </a:pPr>
              <a:r>
                <a:rPr lang="en-US" sz="6999">
                  <a:solidFill>
                    <a:srgbClr val="000000"/>
                  </a:solidFill>
                  <a:latin typeface="Space Mono Bold"/>
                </a:rPr>
                <a:t>Overview</a:t>
              </a:r>
            </a:p>
          </p:txBody>
        </p:sp>
        <p:sp>
          <p:nvSpPr>
            <p:cNvPr id="6" name="TextBox 6"/>
            <p:cNvSpPr txBox="1"/>
            <p:nvPr/>
          </p:nvSpPr>
          <p:spPr>
            <a:xfrm>
              <a:off x="0" y="2066800"/>
              <a:ext cx="17479175" cy="3240617"/>
            </a:xfrm>
            <a:prstGeom prst="rect">
              <a:avLst/>
            </a:prstGeom>
          </p:spPr>
          <p:txBody>
            <a:bodyPr lIns="0" tIns="0" rIns="0" bIns="0" rtlCol="0" anchor="t">
              <a:spAutoFit/>
            </a:bodyPr>
            <a:lstStyle/>
            <a:p>
              <a:pPr marL="755646" lvl="1" indent="-377823">
                <a:lnSpc>
                  <a:spcPts val="4899"/>
                </a:lnSpc>
                <a:buFont typeface="Arial"/>
                <a:buChar char="•"/>
              </a:pPr>
              <a:r>
                <a:rPr lang="en-US" sz="3499">
                  <a:solidFill>
                    <a:srgbClr val="000000"/>
                  </a:solidFill>
                  <a:latin typeface="Muli Regular"/>
                </a:rPr>
                <a:t>Defining Values</a:t>
              </a:r>
            </a:p>
            <a:p>
              <a:pPr marL="755646" lvl="1" indent="-377823">
                <a:lnSpc>
                  <a:spcPts val="4899"/>
                </a:lnSpc>
                <a:buFont typeface="Arial"/>
                <a:buChar char="•"/>
              </a:pPr>
              <a:r>
                <a:rPr lang="en-US" sz="3499">
                  <a:solidFill>
                    <a:srgbClr val="000000"/>
                  </a:solidFill>
                  <a:latin typeface="Muli Regular"/>
                </a:rPr>
                <a:t>Values Clarification and Stress Management</a:t>
              </a:r>
            </a:p>
            <a:p>
              <a:pPr marL="755646" lvl="1" indent="-377823">
                <a:lnSpc>
                  <a:spcPts val="4899"/>
                </a:lnSpc>
                <a:buFont typeface="Arial"/>
                <a:buChar char="•"/>
              </a:pPr>
              <a:r>
                <a:rPr lang="en-US" sz="3499">
                  <a:solidFill>
                    <a:srgbClr val="000000"/>
                  </a:solidFill>
                  <a:latin typeface="Muli Regular"/>
                </a:rPr>
                <a:t>Personal Values</a:t>
              </a:r>
            </a:p>
            <a:p>
              <a:pPr marL="755646" lvl="1" indent="-377823">
                <a:lnSpc>
                  <a:spcPts val="4899"/>
                </a:lnSpc>
                <a:buFont typeface="Arial"/>
                <a:buChar char="•"/>
              </a:pPr>
              <a:r>
                <a:rPr lang="en-US" sz="3499">
                  <a:solidFill>
                    <a:srgbClr val="000000"/>
                  </a:solidFill>
                  <a:latin typeface="Muli Regular"/>
                </a:rPr>
                <a:t>Instrumental and Terminal Values</a:t>
              </a:r>
            </a:p>
          </p:txBody>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151802"/>
            <a:ext cx="6335269" cy="1174904"/>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3491946" y="0"/>
            <a:ext cx="6700703" cy="12426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1080" y="1165656"/>
            <a:ext cx="6734461" cy="7019146"/>
            <a:chOff x="0" y="-95250"/>
            <a:chExt cx="8979281" cy="9358861"/>
          </a:xfrm>
        </p:grpSpPr>
        <p:sp>
          <p:nvSpPr>
            <p:cNvPr id="3" name="TextBox 3"/>
            <p:cNvSpPr txBox="1"/>
            <p:nvPr/>
          </p:nvSpPr>
          <p:spPr>
            <a:xfrm>
              <a:off x="0" y="-95250"/>
              <a:ext cx="8979281" cy="2288117"/>
            </a:xfrm>
            <a:prstGeom prst="rect">
              <a:avLst/>
            </a:prstGeom>
          </p:spPr>
          <p:txBody>
            <a:bodyPr lIns="0" tIns="0" rIns="0" bIns="0" rtlCol="0" anchor="t">
              <a:spAutoFit/>
            </a:bodyPr>
            <a:lstStyle/>
            <a:p>
              <a:pPr>
                <a:lnSpc>
                  <a:spcPts val="6999"/>
                </a:lnSpc>
              </a:pPr>
              <a:r>
                <a:rPr lang="en-US" sz="4999">
                  <a:solidFill>
                    <a:srgbClr val="000000"/>
                  </a:solidFill>
                  <a:latin typeface="Space Mono Bold"/>
                </a:rPr>
                <a:t>Health Status Differences</a:t>
              </a:r>
            </a:p>
          </p:txBody>
        </p:sp>
        <p:sp>
          <p:nvSpPr>
            <p:cNvPr id="4" name="TextBox 4"/>
            <p:cNvSpPr txBox="1"/>
            <p:nvPr/>
          </p:nvSpPr>
          <p:spPr>
            <a:xfrm>
              <a:off x="0" y="2857242"/>
              <a:ext cx="8979281" cy="6406369"/>
            </a:xfrm>
            <a:prstGeom prst="rect">
              <a:avLst/>
            </a:prstGeom>
          </p:spPr>
          <p:txBody>
            <a:bodyPr lIns="0" tIns="0" rIns="0" bIns="0" rtlCol="0" anchor="t">
              <a:spAutoFit/>
            </a:bodyPr>
            <a:lstStyle/>
            <a:p>
              <a:pPr marL="647698" lvl="1" indent="-323849">
                <a:lnSpc>
                  <a:spcPts val="4199"/>
                </a:lnSpc>
                <a:buFont typeface="Arial"/>
                <a:buChar char="•"/>
              </a:pPr>
              <a:r>
                <a:rPr lang="en-US" sz="2999" b="1" dirty="0">
                  <a:solidFill>
                    <a:srgbClr val="000000"/>
                  </a:solidFill>
                  <a:latin typeface="Muli Regular"/>
                </a:rPr>
                <a:t>Health care disparities: </a:t>
              </a:r>
              <a:r>
                <a:rPr lang="en-US" sz="2999" dirty="0">
                  <a:solidFill>
                    <a:srgbClr val="000000"/>
                  </a:solidFill>
                  <a:latin typeface="Muli Regular"/>
                </a:rPr>
                <a:t>A particular type of health difference that is closely linked with social, economic, and/or environmental disadvantage</a:t>
              </a:r>
            </a:p>
            <a:p>
              <a:pPr marL="647700" lvl="1" indent="-323850">
                <a:lnSpc>
                  <a:spcPts val="4200"/>
                </a:lnSpc>
                <a:buFont typeface="Arial"/>
                <a:buChar char="•"/>
              </a:pPr>
              <a:r>
                <a:rPr lang="en-US" sz="3000" dirty="0">
                  <a:solidFill>
                    <a:srgbClr val="000000"/>
                  </a:solidFill>
                  <a:latin typeface="Muli Regular"/>
                </a:rPr>
                <a:t>Adversely affect groups of people who have systematically experienced greater obstacles to health</a:t>
              </a:r>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63744" y="7554367"/>
            <a:ext cx="4680256" cy="5465267"/>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5658937" y="546551"/>
            <a:ext cx="2342652" cy="3734663"/>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483735" y="1798208"/>
            <a:ext cx="5822239" cy="6294312"/>
          </a:xfrm>
          <a:prstGeom prst="rect">
            <a:avLst/>
          </a:prstGeom>
        </p:spPr>
      </p:pic>
      <p:pic>
        <p:nvPicPr>
          <p:cNvPr id="8" name="Recording (4)">
            <a:hlinkClick r:id="" action="ppaction://media"/>
            <a:extLst>
              <a:ext uri="{FF2B5EF4-FFF2-40B4-BE49-F238E27FC236}">
                <a16:creationId xmlns:a16="http://schemas.microsoft.com/office/drawing/2014/main" id="{7EF94F92-BBFE-6046-4CE9-E0BCD48CF64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41480" y="44196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6282" y="971550"/>
            <a:ext cx="13884441" cy="2952750"/>
          </a:xfrm>
          <a:prstGeom prst="rect">
            <a:avLst/>
          </a:prstGeom>
        </p:spPr>
        <p:txBody>
          <a:bodyPr lIns="0" tIns="0" rIns="0" bIns="0" rtlCol="0" anchor="t">
            <a:spAutoFit/>
          </a:bodyPr>
          <a:lstStyle/>
          <a:p>
            <a:pPr algn="ctr">
              <a:lnSpc>
                <a:spcPts val="7800"/>
              </a:lnSpc>
            </a:pPr>
            <a:r>
              <a:rPr lang="en-US" sz="6000">
                <a:solidFill>
                  <a:srgbClr val="000000"/>
                </a:solidFill>
                <a:latin typeface="Space Mono Bold"/>
              </a:rPr>
              <a:t>Health Status Differences in Minorities</a:t>
            </a:r>
          </a:p>
          <a:p>
            <a:pPr algn="ctr">
              <a:lnSpc>
                <a:spcPts val="7800"/>
              </a:lnSpc>
            </a:pPr>
            <a:endParaRPr lang="en-US" sz="6000">
              <a:solidFill>
                <a:srgbClr val="000000"/>
              </a:solidFill>
              <a:latin typeface="Space Mono Bold"/>
            </a:endParaRP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439106">
            <a:off x="16733371" y="-1225693"/>
            <a:ext cx="4002080" cy="4673341"/>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214316" y="-57150"/>
            <a:ext cx="3941536" cy="116812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522867" y="9166497"/>
            <a:ext cx="3941536" cy="1168128"/>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261750" y="4076352"/>
            <a:ext cx="2232948" cy="5181948"/>
          </a:xfrm>
          <a:prstGeom prst="rect">
            <a:avLst/>
          </a:prstGeom>
        </p:spPr>
      </p:pic>
      <p:sp>
        <p:nvSpPr>
          <p:cNvPr id="7" name="TextBox 7"/>
          <p:cNvSpPr txBox="1"/>
          <p:nvPr/>
        </p:nvSpPr>
        <p:spPr>
          <a:xfrm>
            <a:off x="1028700" y="3068955"/>
            <a:ext cx="6764601" cy="6189345"/>
          </a:xfrm>
          <a:prstGeom prst="rect">
            <a:avLst/>
          </a:prstGeom>
        </p:spPr>
        <p:txBody>
          <a:bodyPr lIns="0" tIns="0" rIns="0" bIns="0" rtlCol="0" anchor="t">
            <a:spAutoFit/>
          </a:bodyPr>
          <a:lstStyle/>
          <a:p>
            <a:pPr>
              <a:lnSpc>
                <a:spcPts val="3780"/>
              </a:lnSpc>
            </a:pPr>
            <a:r>
              <a:rPr lang="en-US" sz="2700">
                <a:solidFill>
                  <a:srgbClr val="000000"/>
                </a:solidFill>
                <a:latin typeface="Arimo Bold"/>
              </a:rPr>
              <a:t>Covid-19</a:t>
            </a:r>
          </a:p>
          <a:p>
            <a:pPr marL="582932" lvl="1" indent="-291466">
              <a:lnSpc>
                <a:spcPts val="3780"/>
              </a:lnSpc>
              <a:buFont typeface="Arial"/>
              <a:buChar char="•"/>
            </a:pPr>
            <a:r>
              <a:rPr lang="en-US" sz="2700">
                <a:solidFill>
                  <a:srgbClr val="000000"/>
                </a:solidFill>
                <a:latin typeface="Arimo"/>
              </a:rPr>
              <a:t>Communities with more visible minorities and recent immigrants 3x more likely to test positive for covid than less diverse neighbourhoods</a:t>
            </a:r>
          </a:p>
          <a:p>
            <a:pPr>
              <a:lnSpc>
                <a:spcPts val="3780"/>
              </a:lnSpc>
            </a:pPr>
            <a:r>
              <a:rPr lang="en-US" sz="2700">
                <a:solidFill>
                  <a:srgbClr val="000000"/>
                </a:solidFill>
                <a:latin typeface="Arimo Bold"/>
              </a:rPr>
              <a:t>Heart Disease</a:t>
            </a:r>
          </a:p>
          <a:p>
            <a:pPr marL="582932" lvl="1" indent="-291466">
              <a:lnSpc>
                <a:spcPts val="3780"/>
              </a:lnSpc>
              <a:buFont typeface="Arial"/>
              <a:buChar char="•"/>
            </a:pPr>
            <a:r>
              <a:rPr lang="en-US" sz="2700">
                <a:solidFill>
                  <a:srgbClr val="000000"/>
                </a:solidFill>
                <a:latin typeface="Arimo"/>
              </a:rPr>
              <a:t>Much more common in Black Canadians – higher levels of stroke, perinatal disease and diabetes</a:t>
            </a:r>
          </a:p>
          <a:p>
            <a:pPr>
              <a:lnSpc>
                <a:spcPts val="3780"/>
              </a:lnSpc>
            </a:pPr>
            <a:r>
              <a:rPr lang="en-US" sz="2700">
                <a:solidFill>
                  <a:srgbClr val="000000"/>
                </a:solidFill>
                <a:latin typeface="Arimo Bold"/>
              </a:rPr>
              <a:t>Substance misuse</a:t>
            </a:r>
          </a:p>
          <a:p>
            <a:pPr marL="582932" lvl="1" indent="-291466">
              <a:lnSpc>
                <a:spcPts val="3780"/>
              </a:lnSpc>
              <a:buFont typeface="Arial"/>
              <a:buChar char="•"/>
            </a:pPr>
            <a:r>
              <a:rPr lang="en-US" sz="2700">
                <a:solidFill>
                  <a:srgbClr val="000000"/>
                </a:solidFill>
                <a:latin typeface="Arimo"/>
              </a:rPr>
              <a:t>LGBTQ individuals are 2.5x more likely to have substance misuse vs. heterosexual individuals</a:t>
            </a:r>
          </a:p>
        </p:txBody>
      </p:sp>
      <p:sp>
        <p:nvSpPr>
          <p:cNvPr id="8" name="TextBox 8"/>
          <p:cNvSpPr txBox="1"/>
          <p:nvPr/>
        </p:nvSpPr>
        <p:spPr>
          <a:xfrm>
            <a:off x="10494699" y="3068955"/>
            <a:ext cx="6764601" cy="6189345"/>
          </a:xfrm>
          <a:prstGeom prst="rect">
            <a:avLst/>
          </a:prstGeom>
        </p:spPr>
        <p:txBody>
          <a:bodyPr lIns="0" tIns="0" rIns="0" bIns="0" rtlCol="0" anchor="t">
            <a:spAutoFit/>
          </a:bodyPr>
          <a:lstStyle/>
          <a:p>
            <a:pPr>
              <a:lnSpc>
                <a:spcPts val="3780"/>
              </a:lnSpc>
            </a:pPr>
            <a:r>
              <a:rPr lang="en-US" sz="2700">
                <a:solidFill>
                  <a:srgbClr val="000000"/>
                </a:solidFill>
                <a:latin typeface="Arimo Bold"/>
              </a:rPr>
              <a:t>Mental health</a:t>
            </a:r>
          </a:p>
          <a:p>
            <a:pPr marL="582932" lvl="1" indent="-291466">
              <a:lnSpc>
                <a:spcPts val="3780"/>
              </a:lnSpc>
              <a:buFont typeface="Arial"/>
              <a:buChar char="•"/>
            </a:pPr>
            <a:r>
              <a:rPr lang="en-US" sz="2700">
                <a:solidFill>
                  <a:srgbClr val="000000"/>
                </a:solidFill>
                <a:latin typeface="Arimo"/>
              </a:rPr>
              <a:t>Poorer mental health and poorer use services in visible minorities</a:t>
            </a:r>
          </a:p>
          <a:p>
            <a:pPr marL="582932" lvl="1" indent="-291466">
              <a:lnSpc>
                <a:spcPts val="3780"/>
              </a:lnSpc>
              <a:buFont typeface="Arial"/>
              <a:buChar char="•"/>
            </a:pPr>
            <a:r>
              <a:rPr lang="en-US" sz="2700">
                <a:solidFill>
                  <a:srgbClr val="000000"/>
                </a:solidFill>
                <a:latin typeface="Arimo"/>
              </a:rPr>
              <a:t>Higher rates of mental illness in the LGBTQ+ community </a:t>
            </a:r>
          </a:p>
          <a:p>
            <a:pPr marL="1165863" lvl="2" indent="-388621">
              <a:lnSpc>
                <a:spcPts val="3780"/>
              </a:lnSpc>
              <a:buFont typeface="Arial"/>
              <a:buChar char="⚬"/>
            </a:pPr>
            <a:r>
              <a:rPr lang="en-US" sz="2700">
                <a:solidFill>
                  <a:srgbClr val="000000"/>
                </a:solidFill>
                <a:latin typeface="Arimo"/>
              </a:rPr>
              <a:t>2.5x more likely to have a mental disorder in their lifetime</a:t>
            </a:r>
          </a:p>
          <a:p>
            <a:pPr marL="582932" lvl="1" indent="-291466">
              <a:lnSpc>
                <a:spcPts val="3780"/>
              </a:lnSpc>
              <a:buFont typeface="Arial"/>
              <a:buChar char="•"/>
            </a:pPr>
            <a:r>
              <a:rPr lang="en-US" sz="2700">
                <a:solidFill>
                  <a:srgbClr val="000000"/>
                </a:solidFill>
                <a:latin typeface="Arimo"/>
              </a:rPr>
              <a:t>Higher rates of depression and generalized anxiety self-reported by females vs males</a:t>
            </a:r>
          </a:p>
          <a:p>
            <a:pPr>
              <a:lnSpc>
                <a:spcPts val="3780"/>
              </a:lnSpc>
            </a:pPr>
            <a:r>
              <a:rPr lang="en-US" sz="2700">
                <a:solidFill>
                  <a:srgbClr val="000000"/>
                </a:solidFill>
                <a:latin typeface="Arimo Bold"/>
              </a:rPr>
              <a:t>Suicide</a:t>
            </a:r>
          </a:p>
          <a:p>
            <a:pPr marL="582932" lvl="1" indent="-291466">
              <a:lnSpc>
                <a:spcPts val="3780"/>
              </a:lnSpc>
              <a:buFont typeface="Arial"/>
              <a:buChar char="•"/>
            </a:pPr>
            <a:r>
              <a:rPr lang="en-US" sz="2700">
                <a:solidFill>
                  <a:srgbClr val="000000"/>
                </a:solidFill>
                <a:latin typeface="Arimo"/>
              </a:rPr>
              <a:t>Females have more thoughts of suicide vs males in their lifetime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6489" y="1210962"/>
            <a:ext cx="9901085" cy="7865076"/>
            <a:chOff x="0" y="0"/>
            <a:chExt cx="13201447" cy="10486768"/>
          </a:xfrm>
        </p:grpSpPr>
        <p:sp>
          <p:nvSpPr>
            <p:cNvPr id="3" name="TextBox 3"/>
            <p:cNvSpPr txBox="1"/>
            <p:nvPr/>
          </p:nvSpPr>
          <p:spPr>
            <a:xfrm>
              <a:off x="0" y="-95250"/>
              <a:ext cx="13201447" cy="2288117"/>
            </a:xfrm>
            <a:prstGeom prst="rect">
              <a:avLst/>
            </a:prstGeom>
          </p:spPr>
          <p:txBody>
            <a:bodyPr lIns="0" tIns="0" rIns="0" bIns="0" rtlCol="0" anchor="t">
              <a:spAutoFit/>
            </a:bodyPr>
            <a:lstStyle/>
            <a:p>
              <a:pPr>
                <a:lnSpc>
                  <a:spcPts val="6999"/>
                </a:lnSpc>
              </a:pPr>
              <a:r>
                <a:rPr lang="en-US" sz="4999" dirty="0">
                  <a:solidFill>
                    <a:srgbClr val="000000"/>
                  </a:solidFill>
                  <a:latin typeface="Space Mono Bold"/>
                </a:rPr>
                <a:t>Indigenous Peoples’ Health</a:t>
              </a:r>
            </a:p>
          </p:txBody>
        </p:sp>
        <p:sp>
          <p:nvSpPr>
            <p:cNvPr id="4" name="TextBox 4"/>
            <p:cNvSpPr txBox="1"/>
            <p:nvPr/>
          </p:nvSpPr>
          <p:spPr>
            <a:xfrm>
              <a:off x="0" y="2857242"/>
              <a:ext cx="13201447" cy="7629525"/>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000000"/>
                  </a:solidFill>
                  <a:latin typeface="Muli Regular"/>
                </a:rPr>
                <a:t>Infant mortality twice as high as compared to NICs</a:t>
              </a:r>
            </a:p>
            <a:p>
              <a:pPr marL="647698" lvl="1" indent="-323849">
                <a:lnSpc>
                  <a:spcPts val="4199"/>
                </a:lnSpc>
                <a:buFont typeface="Arial"/>
                <a:buChar char="•"/>
              </a:pPr>
              <a:r>
                <a:rPr lang="en-US" sz="2999">
                  <a:solidFill>
                    <a:srgbClr val="000000"/>
                  </a:solidFill>
                  <a:latin typeface="Muli Regular"/>
                </a:rPr>
                <a:t>Higher prevalence of arthritis, asthma, diabetes, and obesity </a:t>
              </a:r>
            </a:p>
            <a:p>
              <a:pPr marL="647698" lvl="1" indent="-323849">
                <a:lnSpc>
                  <a:spcPts val="4199"/>
                </a:lnSpc>
                <a:buFont typeface="Arial"/>
                <a:buChar char="•"/>
              </a:pPr>
              <a:r>
                <a:rPr lang="en-US" sz="2999">
                  <a:solidFill>
                    <a:srgbClr val="000000"/>
                  </a:solidFill>
                  <a:latin typeface="Muli Regular"/>
                </a:rPr>
                <a:t>Suicide mortality was also relatively high in areas with a high concentration of Indigenous peoples</a:t>
              </a:r>
            </a:p>
            <a:p>
              <a:pPr marL="647698" lvl="1" indent="-323849">
                <a:lnSpc>
                  <a:spcPts val="4199"/>
                </a:lnSpc>
                <a:buFont typeface="Arial"/>
                <a:buChar char="•"/>
              </a:pPr>
              <a:r>
                <a:rPr lang="en-US" sz="2999">
                  <a:solidFill>
                    <a:srgbClr val="000000"/>
                  </a:solidFill>
                  <a:latin typeface="Muli Regular"/>
                </a:rPr>
                <a:t>2-3x higher levels of mental health hospitalizations in Indigenous populations</a:t>
              </a:r>
            </a:p>
            <a:p>
              <a:pPr marL="647698" lvl="1" indent="-323849">
                <a:lnSpc>
                  <a:spcPts val="4199"/>
                </a:lnSpc>
                <a:buFont typeface="Arial"/>
                <a:buChar char="•"/>
              </a:pPr>
              <a:r>
                <a:rPr lang="en-US" sz="2999">
                  <a:solidFill>
                    <a:srgbClr val="000000"/>
                  </a:solidFill>
                  <a:latin typeface="Muli Regular"/>
                </a:rPr>
                <a:t>Less likely to report very good or excellent mental health vs NICs</a:t>
              </a:r>
            </a:p>
            <a:p>
              <a:pPr marL="647698" lvl="1" indent="-323849">
                <a:lnSpc>
                  <a:spcPts val="4199"/>
                </a:lnSpc>
                <a:buFont typeface="Arial"/>
                <a:buChar char="•"/>
              </a:pPr>
              <a:r>
                <a:rPr lang="en-US" sz="2999">
                  <a:solidFill>
                    <a:srgbClr val="000000"/>
                  </a:solidFill>
                  <a:latin typeface="Muli Regular"/>
                </a:rPr>
                <a:t>Twice as likely to report having had suicidal thoughts, both in their lifetime</a:t>
              </a:r>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655204" y="7554366"/>
            <a:ext cx="4680256" cy="5465267"/>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5658937" y="546551"/>
            <a:ext cx="2342652" cy="3734663"/>
          </a:xfrm>
          <a:prstGeom prst="rect">
            <a:avLst/>
          </a:prstGeom>
        </p:spPr>
      </p:pic>
      <p:pic>
        <p:nvPicPr>
          <p:cNvPr id="7" name="Picture 7"/>
          <p:cNvPicPr>
            <a:picLocks noChangeAspect="1"/>
          </p:cNvPicPr>
          <p:nvPr/>
        </p:nvPicPr>
        <p:blipFill>
          <a:blip r:embed="rId9"/>
          <a:srcRect/>
          <a:stretch>
            <a:fillRect/>
          </a:stretch>
        </p:blipFill>
        <p:spPr>
          <a:xfrm>
            <a:off x="11503345" y="1210962"/>
            <a:ext cx="5755955" cy="8047338"/>
          </a:xfrm>
          <a:prstGeom prst="rect">
            <a:avLst/>
          </a:prstGeom>
        </p:spPr>
      </p:pic>
      <p:pic>
        <p:nvPicPr>
          <p:cNvPr id="8" name="Recording">
            <a:hlinkClick r:id="" action="ppaction://media"/>
            <a:extLst>
              <a:ext uri="{FF2B5EF4-FFF2-40B4-BE49-F238E27FC236}">
                <a16:creationId xmlns:a16="http://schemas.microsoft.com/office/drawing/2014/main" id="{D3C0366F-E832-2817-A21C-C63A9F89F25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69925" y="41751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Bridging the gap between traditional and western medicine: The remarkable work of Dr. Karen Hill">
            <a:hlinkClick r:id="" action="ppaction://media"/>
            <a:extLst>
              <a:ext uri="{FF2B5EF4-FFF2-40B4-BE49-F238E27FC236}">
                <a16:creationId xmlns:a16="http://schemas.microsoft.com/office/drawing/2014/main" id="{D3F79CEA-C7B7-AF10-B852-B9A51C44D525}"/>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9755" y="1070937"/>
            <a:ext cx="14217347" cy="4987550"/>
            <a:chOff x="0" y="-95250"/>
            <a:chExt cx="18956463" cy="6650066"/>
          </a:xfrm>
        </p:grpSpPr>
        <p:sp>
          <p:nvSpPr>
            <p:cNvPr id="3" name="TextBox 3"/>
            <p:cNvSpPr txBox="1"/>
            <p:nvPr/>
          </p:nvSpPr>
          <p:spPr>
            <a:xfrm>
              <a:off x="0" y="-95250"/>
              <a:ext cx="18956463" cy="1107017"/>
            </a:xfrm>
            <a:prstGeom prst="rect">
              <a:avLst/>
            </a:prstGeom>
          </p:spPr>
          <p:txBody>
            <a:bodyPr lIns="0" tIns="0" rIns="0" bIns="0" rtlCol="0" anchor="t">
              <a:spAutoFit/>
            </a:bodyPr>
            <a:lstStyle/>
            <a:p>
              <a:pPr>
                <a:lnSpc>
                  <a:spcPts val="6999"/>
                </a:lnSpc>
              </a:pPr>
              <a:r>
                <a:rPr lang="en-US" sz="4999" dirty="0">
                  <a:solidFill>
                    <a:srgbClr val="000000"/>
                  </a:solidFill>
                  <a:latin typeface="Space Mono Bold"/>
                </a:rPr>
                <a:t>Reducing Health Disparities</a:t>
              </a:r>
            </a:p>
          </p:txBody>
        </p:sp>
        <p:sp>
          <p:nvSpPr>
            <p:cNvPr id="4" name="TextBox 4"/>
            <p:cNvSpPr txBox="1"/>
            <p:nvPr/>
          </p:nvSpPr>
          <p:spPr>
            <a:xfrm>
              <a:off x="0" y="1584737"/>
              <a:ext cx="18956463" cy="4970079"/>
            </a:xfrm>
            <a:prstGeom prst="rect">
              <a:avLst/>
            </a:prstGeom>
          </p:spPr>
          <p:txBody>
            <a:bodyPr lIns="0" tIns="0" rIns="0" bIns="0" rtlCol="0" anchor="t">
              <a:spAutoFit/>
            </a:bodyPr>
            <a:lstStyle/>
            <a:p>
              <a:pPr marL="647698" lvl="1" indent="-323849">
                <a:lnSpc>
                  <a:spcPts val="4199"/>
                </a:lnSpc>
                <a:buFont typeface="Arial"/>
                <a:buChar char="•"/>
              </a:pPr>
              <a:r>
                <a:rPr lang="en-US" sz="2999" dirty="0">
                  <a:solidFill>
                    <a:srgbClr val="000000"/>
                  </a:solidFill>
                  <a:latin typeface="Muli Regular"/>
                </a:rPr>
                <a:t>Acknowledgment of implicit biases among healthcare professionals that are deeply rooted in our society</a:t>
              </a:r>
            </a:p>
            <a:p>
              <a:pPr marL="647698" lvl="1" indent="-323849">
                <a:lnSpc>
                  <a:spcPts val="4199"/>
                </a:lnSpc>
                <a:buFont typeface="Arial"/>
                <a:buChar char="•"/>
              </a:pPr>
              <a:r>
                <a:rPr lang="en-US" sz="2999" dirty="0">
                  <a:solidFill>
                    <a:srgbClr val="000000"/>
                  </a:solidFill>
                  <a:latin typeface="Muli Regular"/>
                </a:rPr>
                <a:t>Increase the diversity of the medical profession</a:t>
              </a:r>
            </a:p>
            <a:p>
              <a:pPr marL="647698" lvl="1" indent="-323849">
                <a:lnSpc>
                  <a:spcPts val="4199"/>
                </a:lnSpc>
                <a:buFont typeface="Arial"/>
                <a:buChar char="•"/>
              </a:pPr>
              <a:r>
                <a:rPr lang="en-US" sz="2999" dirty="0">
                  <a:solidFill>
                    <a:srgbClr val="000000"/>
                  </a:solidFill>
                  <a:latin typeface="Muli Regular"/>
                </a:rPr>
                <a:t>Commitment to addressing social determinants of health </a:t>
              </a:r>
            </a:p>
            <a:p>
              <a:pPr marL="647698" lvl="1" indent="-323849">
                <a:lnSpc>
                  <a:spcPts val="4199"/>
                </a:lnSpc>
                <a:buFont typeface="Arial"/>
                <a:buChar char="•"/>
              </a:pPr>
              <a:r>
                <a:rPr lang="en-US" sz="2999" dirty="0">
                  <a:solidFill>
                    <a:srgbClr val="000000"/>
                  </a:solidFill>
                  <a:latin typeface="Muli Regular"/>
                </a:rPr>
                <a:t>Improving quality of healthcare for marginalized communities</a:t>
              </a:r>
            </a:p>
            <a:p>
              <a:pPr marL="647700" lvl="1" indent="-323850">
                <a:lnSpc>
                  <a:spcPts val="4200"/>
                </a:lnSpc>
                <a:buFont typeface="Arial"/>
                <a:buChar char="•"/>
              </a:pPr>
              <a:r>
                <a:rPr lang="en-US" sz="3000" dirty="0">
                  <a:solidFill>
                    <a:srgbClr val="000000"/>
                  </a:solidFill>
                  <a:latin typeface="Muli Regular"/>
                </a:rPr>
                <a:t>Improving access to patient-centered care that is responsive to their unique needs</a:t>
              </a: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45007" y="5976620"/>
            <a:ext cx="5620623" cy="656336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610942">
            <a:off x="15581812" y="-1113396"/>
            <a:ext cx="4689899" cy="547652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224425" flipH="1">
            <a:off x="14567829" y="6088626"/>
            <a:ext cx="4302934" cy="5024658"/>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489135" y="5976620"/>
            <a:ext cx="9309731" cy="32816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739C0898-4F7B-7414-08BB-EE3117033B3A}"/>
              </a:ext>
            </a:extLst>
          </p:cNvPr>
          <p:cNvSpPr txBox="1"/>
          <p:nvPr/>
        </p:nvSpPr>
        <p:spPr>
          <a:xfrm>
            <a:off x="5707772" y="800100"/>
            <a:ext cx="6872456" cy="898323"/>
          </a:xfrm>
          <a:prstGeom prst="rect">
            <a:avLst/>
          </a:prstGeom>
        </p:spPr>
        <p:txBody>
          <a:bodyPr wrap="square" lIns="0" tIns="0" rIns="0" bIns="0" rtlCol="0" anchor="t">
            <a:spAutoFit/>
          </a:bodyPr>
          <a:lstStyle/>
          <a:p>
            <a:pPr>
              <a:lnSpc>
                <a:spcPts val="6999"/>
              </a:lnSpc>
            </a:pPr>
            <a:r>
              <a:rPr lang="en-US" sz="6000" dirty="0">
                <a:solidFill>
                  <a:srgbClr val="000000"/>
                </a:solidFill>
                <a:latin typeface="Space Mono Bold"/>
              </a:rPr>
              <a:t>Mindful Moment</a:t>
            </a:r>
          </a:p>
        </p:txBody>
      </p:sp>
      <p:pic>
        <p:nvPicPr>
          <p:cNvPr id="3" name="Online Media 2" descr="Noojimo Partnership Meditation">
            <a:hlinkClick r:id="" action="ppaction://media"/>
            <a:extLst>
              <a:ext uri="{FF2B5EF4-FFF2-40B4-BE49-F238E27FC236}">
                <a16:creationId xmlns:a16="http://schemas.microsoft.com/office/drawing/2014/main" id="{2E72A3FD-65D0-8BAA-F823-55A65A363731}"/>
              </a:ext>
            </a:extLst>
          </p:cNvPr>
          <p:cNvPicPr>
            <a:picLocks noRot="1" noChangeAspect="1"/>
          </p:cNvPicPr>
          <p:nvPr>
            <a:videoFile r:link="rId1"/>
          </p:nvPr>
        </p:nvPicPr>
        <p:blipFill>
          <a:blip r:embed="rId4"/>
          <a:stretch>
            <a:fillRect/>
          </a:stretch>
        </p:blipFill>
        <p:spPr>
          <a:xfrm>
            <a:off x="2468071" y="1943100"/>
            <a:ext cx="13351858" cy="754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30710" y="3994202"/>
            <a:ext cx="6002999" cy="728066"/>
            <a:chOff x="0" y="0"/>
            <a:chExt cx="1256558" cy="152400"/>
          </a:xfrm>
        </p:grpSpPr>
        <p:sp>
          <p:nvSpPr>
            <p:cNvPr id="3" name="Freeform 3"/>
            <p:cNvSpPr/>
            <p:nvPr/>
          </p:nvSpPr>
          <p:spPr>
            <a:xfrm>
              <a:off x="0" y="0"/>
              <a:ext cx="1256558" cy="152400"/>
            </a:xfrm>
            <a:custGeom>
              <a:avLst/>
              <a:gdLst/>
              <a:ahLst/>
              <a:cxnLst/>
              <a:rect l="l" t="t" r="r" b="b"/>
              <a:pathLst>
                <a:path w="1256558" h="152400">
                  <a:moveTo>
                    <a:pt x="0" y="0"/>
                  </a:moveTo>
                  <a:lnTo>
                    <a:pt x="1256558" y="0"/>
                  </a:lnTo>
                  <a:lnTo>
                    <a:pt x="1256558" y="152400"/>
                  </a:lnTo>
                  <a:lnTo>
                    <a:pt x="0" y="152400"/>
                  </a:lnTo>
                  <a:close/>
                </a:path>
              </a:pathLst>
            </a:custGeom>
            <a:solidFill>
              <a:srgbClr val="81E1F3">
                <a:alpha val="29804"/>
              </a:srgbClr>
            </a:solidFill>
          </p:spPr>
          <p:txBody>
            <a:bodyPr/>
            <a:lstStyle/>
            <a:p>
              <a:endParaRPr lang="en-CA"/>
            </a:p>
          </p:txBody>
        </p:sp>
      </p:grpSp>
      <p:grpSp>
        <p:nvGrpSpPr>
          <p:cNvPr id="4" name="Group 4"/>
          <p:cNvGrpSpPr/>
          <p:nvPr/>
        </p:nvGrpSpPr>
        <p:grpSpPr>
          <a:xfrm>
            <a:off x="2205038" y="3601465"/>
            <a:ext cx="6938962" cy="4906636"/>
            <a:chOff x="0" y="0"/>
            <a:chExt cx="9251949" cy="6542182"/>
          </a:xfrm>
        </p:grpSpPr>
        <p:sp>
          <p:nvSpPr>
            <p:cNvPr id="5" name="TextBox 5"/>
            <p:cNvSpPr txBox="1"/>
            <p:nvPr/>
          </p:nvSpPr>
          <p:spPr>
            <a:xfrm>
              <a:off x="0" y="-104775"/>
              <a:ext cx="9251949" cy="1311277"/>
            </a:xfrm>
            <a:prstGeom prst="rect">
              <a:avLst/>
            </a:prstGeom>
          </p:spPr>
          <p:txBody>
            <a:bodyPr lIns="0" tIns="0" rIns="0" bIns="0" rtlCol="0" anchor="t">
              <a:spAutoFit/>
            </a:bodyPr>
            <a:lstStyle/>
            <a:p>
              <a:pPr>
                <a:lnSpc>
                  <a:spcPts val="8399"/>
                </a:lnSpc>
              </a:pPr>
              <a:r>
                <a:rPr lang="en-US" sz="5999">
                  <a:solidFill>
                    <a:srgbClr val="000000"/>
                  </a:solidFill>
                  <a:latin typeface="Space Mono Bold"/>
                </a:rPr>
                <a:t>Value System</a:t>
              </a:r>
            </a:p>
          </p:txBody>
        </p:sp>
        <p:sp>
          <p:nvSpPr>
            <p:cNvPr id="6" name="TextBox 6"/>
            <p:cNvSpPr txBox="1"/>
            <p:nvPr/>
          </p:nvSpPr>
          <p:spPr>
            <a:xfrm>
              <a:off x="0" y="1779470"/>
              <a:ext cx="9251949" cy="4762712"/>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000000"/>
                  </a:solidFill>
                  <a:latin typeface="Muli Regular"/>
                </a:rPr>
                <a:t>What a person is striving to achieve in life and how they want to behave</a:t>
              </a:r>
            </a:p>
            <a:p>
              <a:pPr marL="647698" lvl="1" indent="-323849">
                <a:lnSpc>
                  <a:spcPts val="4199"/>
                </a:lnSpc>
                <a:buFont typeface="Arial"/>
                <a:buChar char="•"/>
              </a:pPr>
              <a:r>
                <a:rPr lang="en-US" sz="2999">
                  <a:solidFill>
                    <a:srgbClr val="000000"/>
                  </a:solidFill>
                  <a:latin typeface="Muli Regular"/>
                </a:rPr>
                <a:t>It helps you express who you are and what you stand for.</a:t>
              </a:r>
            </a:p>
            <a:p>
              <a:pPr>
                <a:lnSpc>
                  <a:spcPts val="3919"/>
                </a:lnSpc>
              </a:pPr>
              <a:endParaRPr lang="en-US" sz="2999">
                <a:solidFill>
                  <a:srgbClr val="000000"/>
                </a:solidFill>
                <a:latin typeface="Muli Regular"/>
              </a:endParaRPr>
            </a:p>
            <a:p>
              <a:pPr>
                <a:lnSpc>
                  <a:spcPts val="3919"/>
                </a:lnSpc>
              </a:pPr>
              <a:endParaRPr lang="en-US" sz="2999">
                <a:solidFill>
                  <a:srgbClr val="000000"/>
                </a:solidFill>
                <a:latin typeface="Muli Regular"/>
              </a:endParaRPr>
            </a:p>
          </p:txBody>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700000">
            <a:off x="-612469" y="-221072"/>
            <a:ext cx="4240945" cy="4952271"/>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278692" y="8745327"/>
            <a:ext cx="2980608" cy="2097264"/>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662116" y="1832335"/>
            <a:ext cx="6632798" cy="6126294"/>
          </a:xfrm>
          <a:prstGeom prst="rect">
            <a:avLst/>
          </a:prstGeom>
        </p:spPr>
      </p:pic>
      <p:pic>
        <p:nvPicPr>
          <p:cNvPr id="10" name="Recording">
            <a:hlinkClick r:id="" action="ppaction://media"/>
            <a:extLst>
              <a:ext uri="{FF2B5EF4-FFF2-40B4-BE49-F238E27FC236}">
                <a16:creationId xmlns:a16="http://schemas.microsoft.com/office/drawing/2014/main" id="{74573ECC-ACF0-0984-9860-141ECCEF3EA8}"/>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98403" y="3966644"/>
            <a:ext cx="609600" cy="609600"/>
          </a:xfrm>
          <a:prstGeom prst="rect">
            <a:avLst/>
          </a:prstGeom>
        </p:spPr>
      </p:pic>
      <p:pic>
        <p:nvPicPr>
          <p:cNvPr id="11" name="Recording (2)">
            <a:hlinkClick r:id="" action="ppaction://media"/>
            <a:extLst>
              <a:ext uri="{FF2B5EF4-FFF2-40B4-BE49-F238E27FC236}">
                <a16:creationId xmlns:a16="http://schemas.microsoft.com/office/drawing/2014/main" id="{C561D2C2-6533-EDC8-9D31-F3C12764EBE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98403" y="670192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7"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55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0"/>
                </p:tgtEl>
              </p:cMediaNode>
            </p:audio>
            <p:audio>
              <p:cMediaNode vol="80000">
                <p:cTn id="12"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5038" y="2759435"/>
            <a:ext cx="6734461" cy="3331176"/>
            <a:chOff x="0" y="0"/>
            <a:chExt cx="8979281" cy="4441567"/>
          </a:xfrm>
        </p:grpSpPr>
        <p:sp>
          <p:nvSpPr>
            <p:cNvPr id="3" name="TextBox 3"/>
            <p:cNvSpPr txBox="1"/>
            <p:nvPr/>
          </p:nvSpPr>
          <p:spPr>
            <a:xfrm>
              <a:off x="0" y="-95250"/>
              <a:ext cx="8979281" cy="1107017"/>
            </a:xfrm>
            <a:prstGeom prst="rect">
              <a:avLst/>
            </a:prstGeom>
          </p:spPr>
          <p:txBody>
            <a:bodyPr lIns="0" tIns="0" rIns="0" bIns="0" rtlCol="0" anchor="t">
              <a:spAutoFit/>
            </a:bodyPr>
            <a:lstStyle/>
            <a:p>
              <a:pPr>
                <a:lnSpc>
                  <a:spcPts val="6999"/>
                </a:lnSpc>
              </a:pPr>
              <a:r>
                <a:rPr lang="en-US" sz="4999">
                  <a:solidFill>
                    <a:srgbClr val="000000"/>
                  </a:solidFill>
                  <a:latin typeface="Space Mono Bold"/>
                </a:rPr>
                <a:t>What is a value?</a:t>
              </a:r>
            </a:p>
          </p:txBody>
        </p:sp>
        <p:sp>
          <p:nvSpPr>
            <p:cNvPr id="4" name="TextBox 4"/>
            <p:cNvSpPr txBox="1"/>
            <p:nvPr/>
          </p:nvSpPr>
          <p:spPr>
            <a:xfrm>
              <a:off x="0" y="1676142"/>
              <a:ext cx="8979281" cy="2765425"/>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000000"/>
                  </a:solidFill>
                  <a:latin typeface="Muli Regular"/>
                </a:rPr>
                <a:t>Qualities, characteristics, or ideas about which we feel strongly.</a:t>
              </a:r>
            </a:p>
            <a:p>
              <a:pPr marL="647700" lvl="1" indent="-323850">
                <a:lnSpc>
                  <a:spcPts val="4200"/>
                </a:lnSpc>
                <a:buFont typeface="Arial"/>
                <a:buChar char="•"/>
              </a:pPr>
              <a:r>
                <a:rPr lang="en-US" sz="3000">
                  <a:solidFill>
                    <a:srgbClr val="000000"/>
                  </a:solidFill>
                  <a:latin typeface="Muli Regular"/>
                </a:rPr>
                <a:t>A belief or feeling that some or something is worthwhile.</a:t>
              </a:r>
            </a:p>
          </p:txBody>
        </p:sp>
      </p:grpSp>
      <p:grpSp>
        <p:nvGrpSpPr>
          <p:cNvPr id="5" name="Group 5"/>
          <p:cNvGrpSpPr/>
          <p:nvPr/>
        </p:nvGrpSpPr>
        <p:grpSpPr>
          <a:xfrm>
            <a:off x="6019553" y="3252277"/>
            <a:ext cx="2352391" cy="285307"/>
            <a:chOff x="0" y="0"/>
            <a:chExt cx="1256558" cy="152400"/>
          </a:xfrm>
        </p:grpSpPr>
        <p:sp>
          <p:nvSpPr>
            <p:cNvPr id="6" name="Freeform 6"/>
            <p:cNvSpPr/>
            <p:nvPr/>
          </p:nvSpPr>
          <p:spPr>
            <a:xfrm>
              <a:off x="0" y="0"/>
              <a:ext cx="1256558" cy="152400"/>
            </a:xfrm>
            <a:custGeom>
              <a:avLst/>
              <a:gdLst/>
              <a:ahLst/>
              <a:cxnLst/>
              <a:rect l="l" t="t" r="r" b="b"/>
              <a:pathLst>
                <a:path w="1256558" h="152400">
                  <a:moveTo>
                    <a:pt x="0" y="0"/>
                  </a:moveTo>
                  <a:lnTo>
                    <a:pt x="1256558" y="0"/>
                  </a:lnTo>
                  <a:lnTo>
                    <a:pt x="1256558" y="152400"/>
                  </a:lnTo>
                  <a:lnTo>
                    <a:pt x="0" y="152400"/>
                  </a:lnTo>
                  <a:close/>
                </a:path>
              </a:pathLst>
            </a:custGeom>
            <a:solidFill>
              <a:srgbClr val="19B16B">
                <a:alpha val="29804"/>
              </a:srgbClr>
            </a:solidFill>
          </p:spPr>
          <p:txBody>
            <a:bodyPr/>
            <a:lstStyle/>
            <a:p>
              <a:endParaRPr lang="en-CA"/>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776990" y="6269235"/>
            <a:ext cx="4680256" cy="5465267"/>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5658937" y="546551"/>
            <a:ext cx="2342652" cy="3734663"/>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97885" y="1947124"/>
            <a:ext cx="7145995" cy="57427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96072" y="1035873"/>
            <a:ext cx="8952215" cy="8813166"/>
            <a:chOff x="0" y="0"/>
            <a:chExt cx="11936287" cy="11750887"/>
          </a:xfrm>
        </p:grpSpPr>
        <p:sp>
          <p:nvSpPr>
            <p:cNvPr id="3" name="TextBox 3"/>
            <p:cNvSpPr txBox="1"/>
            <p:nvPr/>
          </p:nvSpPr>
          <p:spPr>
            <a:xfrm>
              <a:off x="0" y="-95250"/>
              <a:ext cx="11936287" cy="2288117"/>
            </a:xfrm>
            <a:prstGeom prst="rect">
              <a:avLst/>
            </a:prstGeom>
          </p:spPr>
          <p:txBody>
            <a:bodyPr lIns="0" tIns="0" rIns="0" bIns="0" rtlCol="0" anchor="t">
              <a:spAutoFit/>
            </a:bodyPr>
            <a:lstStyle/>
            <a:p>
              <a:pPr>
                <a:lnSpc>
                  <a:spcPts val="6999"/>
                </a:lnSpc>
              </a:pPr>
              <a:r>
                <a:rPr lang="en-US" sz="4999">
                  <a:solidFill>
                    <a:srgbClr val="000000"/>
                  </a:solidFill>
                  <a:latin typeface="Space Mono Bold"/>
                </a:rPr>
                <a:t>How Would You Spend Your Money?</a:t>
              </a:r>
            </a:p>
          </p:txBody>
        </p:sp>
        <p:sp>
          <p:nvSpPr>
            <p:cNvPr id="4" name="TextBox 4"/>
            <p:cNvSpPr txBox="1"/>
            <p:nvPr/>
          </p:nvSpPr>
          <p:spPr>
            <a:xfrm>
              <a:off x="0" y="2711662"/>
              <a:ext cx="11936287" cy="9039225"/>
            </a:xfrm>
            <a:prstGeom prst="rect">
              <a:avLst/>
            </a:prstGeom>
          </p:spPr>
          <p:txBody>
            <a:bodyPr lIns="0" tIns="0" rIns="0" bIns="0" rtlCol="0" anchor="t">
              <a:spAutoFit/>
            </a:bodyPr>
            <a:lstStyle/>
            <a:p>
              <a:pPr>
                <a:lnSpc>
                  <a:spcPts val="4199"/>
                </a:lnSpc>
              </a:pPr>
              <a:r>
                <a:rPr lang="en-US" sz="2999" dirty="0">
                  <a:solidFill>
                    <a:srgbClr val="000000"/>
                  </a:solidFill>
                  <a:latin typeface="Muli Regular"/>
                </a:rPr>
                <a:t>You have been given a cheque for $5000 to do whatever you like with it. </a:t>
              </a:r>
            </a:p>
            <a:p>
              <a:pPr>
                <a:lnSpc>
                  <a:spcPts val="4199"/>
                </a:lnSpc>
              </a:pPr>
              <a:r>
                <a:rPr lang="en-US" sz="2999" dirty="0">
                  <a:solidFill>
                    <a:srgbClr val="000000"/>
                  </a:solidFill>
                  <a:latin typeface="Muli Regular"/>
                </a:rPr>
                <a:t> What would you do with it?</a:t>
              </a:r>
            </a:p>
            <a:p>
              <a:pPr marL="647698" lvl="1" indent="-323849">
                <a:lnSpc>
                  <a:spcPts val="4199"/>
                </a:lnSpc>
                <a:buFont typeface="Arial"/>
                <a:buChar char="•"/>
              </a:pPr>
              <a:r>
                <a:rPr lang="en-US" sz="2999" dirty="0">
                  <a:solidFill>
                    <a:srgbClr val="000000"/>
                  </a:solidFill>
                  <a:latin typeface="Muli Regular"/>
                </a:rPr>
                <a:t>How about a cheque of $10,000?</a:t>
              </a:r>
            </a:p>
            <a:p>
              <a:pPr marL="647698" lvl="1" indent="-323849">
                <a:lnSpc>
                  <a:spcPts val="4199"/>
                </a:lnSpc>
                <a:buFont typeface="Arial"/>
                <a:buChar char="•"/>
              </a:pPr>
              <a:r>
                <a:rPr lang="en-US" sz="2999" dirty="0">
                  <a:solidFill>
                    <a:srgbClr val="000000"/>
                  </a:solidFill>
                  <a:latin typeface="Muli Regular"/>
                </a:rPr>
                <a:t>$100,000? </a:t>
              </a:r>
            </a:p>
            <a:p>
              <a:pPr marL="647698" lvl="1" indent="-323849">
                <a:lnSpc>
                  <a:spcPts val="4199"/>
                </a:lnSpc>
                <a:buFont typeface="Arial"/>
                <a:buChar char="•"/>
              </a:pPr>
              <a:r>
                <a:rPr lang="en-US" sz="2999" dirty="0">
                  <a:solidFill>
                    <a:srgbClr val="000000"/>
                  </a:solidFill>
                  <a:latin typeface="Muli Regular"/>
                </a:rPr>
                <a:t>$1,000,000?</a:t>
              </a:r>
            </a:p>
            <a:p>
              <a:pPr marL="647698" lvl="1" indent="-323849">
                <a:lnSpc>
                  <a:spcPts val="4199"/>
                </a:lnSpc>
                <a:buFont typeface="Arial"/>
                <a:buChar char="•"/>
              </a:pPr>
              <a:r>
                <a:rPr lang="en-US" sz="2999" dirty="0">
                  <a:solidFill>
                    <a:srgbClr val="000000"/>
                  </a:solidFill>
                  <a:latin typeface="Muli Regular"/>
                </a:rPr>
                <a:t>Is there a connection between your values and how you spend the money? What is it?</a:t>
              </a:r>
            </a:p>
            <a:p>
              <a:pPr marL="647698" lvl="1" indent="-323849">
                <a:lnSpc>
                  <a:spcPts val="4199"/>
                </a:lnSpc>
                <a:buFont typeface="Arial"/>
                <a:buChar char="•"/>
              </a:pPr>
              <a:r>
                <a:rPr lang="en-US" sz="2999" dirty="0">
                  <a:solidFill>
                    <a:srgbClr val="000000"/>
                  </a:solidFill>
                  <a:latin typeface="Muli Regular"/>
                </a:rPr>
                <a:t>Does the connection change when you are given more money?</a:t>
              </a:r>
            </a:p>
            <a:p>
              <a:pPr>
                <a:lnSpc>
                  <a:spcPts val="4199"/>
                </a:lnSpc>
              </a:pPr>
              <a:endParaRPr lang="en-US" sz="2999" dirty="0">
                <a:solidFill>
                  <a:srgbClr val="000000"/>
                </a:solidFill>
                <a:latin typeface="Muli Regular"/>
              </a:endParaRPr>
            </a:p>
            <a:p>
              <a:pPr>
                <a:lnSpc>
                  <a:spcPts val="4199"/>
                </a:lnSpc>
              </a:pPr>
              <a:endParaRPr lang="en-US" sz="2999" dirty="0">
                <a:solidFill>
                  <a:srgbClr val="000000"/>
                </a:solidFill>
                <a:latin typeface="Muli Regular"/>
              </a:endParaRPr>
            </a:p>
            <a:p>
              <a:pPr>
                <a:lnSpc>
                  <a:spcPts val="4200"/>
                </a:lnSpc>
              </a:pPr>
              <a:endParaRPr lang="en-US" sz="2999" dirty="0">
                <a:solidFill>
                  <a:srgbClr val="000000"/>
                </a:solidFill>
                <a:latin typeface="Muli Regular"/>
              </a:endParaRPr>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131668" y="4973262"/>
            <a:ext cx="3780732" cy="4414868"/>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903615" y="8101971"/>
            <a:ext cx="5412417" cy="3316336"/>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90311" y="-1110602"/>
            <a:ext cx="5412417" cy="331633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96844" y="2593670"/>
            <a:ext cx="5113571" cy="5697572"/>
          </a:xfrm>
          <a:prstGeom prst="rect">
            <a:avLst/>
          </a:prstGeom>
        </p:spPr>
      </p:pic>
      <p:pic>
        <p:nvPicPr>
          <p:cNvPr id="9" name="Recording (2)">
            <a:hlinkClick r:id="" action="ppaction://media"/>
            <a:extLst>
              <a:ext uri="{FF2B5EF4-FFF2-40B4-BE49-F238E27FC236}">
                <a16:creationId xmlns:a16="http://schemas.microsoft.com/office/drawing/2014/main" id="{A3657AC6-9DD4-08BF-6451-1A665CF600E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6793644" y="159613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2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84916" y="2483490"/>
            <a:ext cx="7301730" cy="4824721"/>
            <a:chOff x="0" y="0"/>
            <a:chExt cx="9735640" cy="6432961"/>
          </a:xfrm>
        </p:grpSpPr>
        <p:sp>
          <p:nvSpPr>
            <p:cNvPr id="3" name="TextBox 3"/>
            <p:cNvSpPr txBox="1"/>
            <p:nvPr/>
          </p:nvSpPr>
          <p:spPr>
            <a:xfrm>
              <a:off x="0" y="-95250"/>
              <a:ext cx="9735640" cy="1107017"/>
            </a:xfrm>
            <a:prstGeom prst="rect">
              <a:avLst/>
            </a:prstGeom>
          </p:spPr>
          <p:txBody>
            <a:bodyPr lIns="0" tIns="0" rIns="0" bIns="0" rtlCol="0" anchor="t">
              <a:spAutoFit/>
            </a:bodyPr>
            <a:lstStyle/>
            <a:p>
              <a:pPr>
                <a:lnSpc>
                  <a:spcPts val="6999"/>
                </a:lnSpc>
              </a:pPr>
              <a:r>
                <a:rPr lang="en-US" sz="4999">
                  <a:solidFill>
                    <a:srgbClr val="000000"/>
                  </a:solidFill>
                  <a:latin typeface="Space Mono Bold"/>
                </a:rPr>
                <a:t>More about values</a:t>
              </a:r>
            </a:p>
          </p:txBody>
        </p:sp>
        <p:sp>
          <p:nvSpPr>
            <p:cNvPr id="4" name="TextBox 4"/>
            <p:cNvSpPr txBox="1"/>
            <p:nvPr/>
          </p:nvSpPr>
          <p:spPr>
            <a:xfrm>
              <a:off x="0" y="1584736"/>
              <a:ext cx="9735640" cy="4848225"/>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000000"/>
                  </a:solidFill>
                  <a:latin typeface="Muli Regular"/>
                </a:rPr>
                <a:t>Values give direction and consistency to behaviour.</a:t>
              </a:r>
            </a:p>
            <a:p>
              <a:pPr marL="647698" lvl="1" indent="-323849">
                <a:lnSpc>
                  <a:spcPts val="4199"/>
                </a:lnSpc>
                <a:buFont typeface="Arial"/>
                <a:buChar char="•"/>
              </a:pPr>
              <a:r>
                <a:rPr lang="en-US" sz="2999">
                  <a:solidFill>
                    <a:srgbClr val="000000"/>
                  </a:solidFill>
                  <a:latin typeface="Muli Regular"/>
                </a:rPr>
                <a:t>Values help you know what to and not to make time for.</a:t>
              </a:r>
            </a:p>
            <a:p>
              <a:pPr marL="647698" lvl="1" indent="-323849">
                <a:lnSpc>
                  <a:spcPts val="4199"/>
                </a:lnSpc>
                <a:buFont typeface="Arial"/>
                <a:buChar char="•"/>
              </a:pPr>
              <a:r>
                <a:rPr lang="en-US" sz="2999">
                  <a:solidFill>
                    <a:srgbClr val="000000"/>
                  </a:solidFill>
                  <a:latin typeface="Muli Regular"/>
                </a:rPr>
                <a:t>Values establish a relationship between you and the world.</a:t>
              </a:r>
            </a:p>
            <a:p>
              <a:pPr marL="647700" lvl="1" indent="-323850">
                <a:lnSpc>
                  <a:spcPts val="4200"/>
                </a:lnSpc>
                <a:buFont typeface="Arial"/>
                <a:buChar char="•"/>
              </a:pPr>
              <a:r>
                <a:rPr lang="en-US" sz="3000">
                  <a:solidFill>
                    <a:srgbClr val="000000"/>
                  </a:solidFill>
                  <a:latin typeface="Muli Regular"/>
                </a:rPr>
                <a:t>Values set the direction for one’s life. </a:t>
              </a:r>
            </a:p>
          </p:txBody>
        </p:sp>
      </p:grpSp>
      <p:grpSp>
        <p:nvGrpSpPr>
          <p:cNvPr id="5" name="Group 5"/>
          <p:cNvGrpSpPr/>
          <p:nvPr/>
        </p:nvGrpSpPr>
        <p:grpSpPr>
          <a:xfrm>
            <a:off x="5725199" y="9693759"/>
            <a:ext cx="4719435" cy="411163"/>
            <a:chOff x="0" y="0"/>
            <a:chExt cx="1749288" cy="152400"/>
          </a:xfrm>
        </p:grpSpPr>
        <p:sp>
          <p:nvSpPr>
            <p:cNvPr id="6" name="Freeform 6"/>
            <p:cNvSpPr/>
            <p:nvPr/>
          </p:nvSpPr>
          <p:spPr>
            <a:xfrm>
              <a:off x="0" y="0"/>
              <a:ext cx="1749288" cy="152400"/>
            </a:xfrm>
            <a:custGeom>
              <a:avLst/>
              <a:gdLst/>
              <a:ahLst/>
              <a:cxnLst/>
              <a:rect l="l" t="t" r="r" b="b"/>
              <a:pathLst>
                <a:path w="1749288" h="152400">
                  <a:moveTo>
                    <a:pt x="0" y="0"/>
                  </a:moveTo>
                  <a:lnTo>
                    <a:pt x="1749288" y="0"/>
                  </a:lnTo>
                  <a:lnTo>
                    <a:pt x="1749288" y="152400"/>
                  </a:lnTo>
                  <a:lnTo>
                    <a:pt x="0" y="152400"/>
                  </a:lnTo>
                  <a:close/>
                </a:path>
              </a:pathLst>
            </a:custGeom>
            <a:solidFill>
              <a:srgbClr val="FBCEE1">
                <a:alpha val="40000"/>
              </a:srgbClr>
            </a:solidFill>
          </p:spPr>
          <p:txBody>
            <a:bodyPr/>
            <a:lstStyle/>
            <a:p>
              <a:endParaRPr lang="en-CA"/>
            </a:p>
          </p:txBody>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5007" y="5976620"/>
            <a:ext cx="5620623" cy="6563360"/>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865304" y="1624868"/>
            <a:ext cx="4517825" cy="2546411"/>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7610942">
            <a:off x="15581812" y="-1113396"/>
            <a:ext cx="4689899" cy="5476527"/>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224425" flipH="1">
            <a:off x="14567829" y="6088626"/>
            <a:ext cx="4302934" cy="5024658"/>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623050" y="2347883"/>
            <a:ext cx="4681309" cy="4960327"/>
          </a:xfrm>
          <a:prstGeom prst="rect">
            <a:avLst/>
          </a:prstGeom>
        </p:spPr>
      </p:pic>
      <p:pic>
        <p:nvPicPr>
          <p:cNvPr id="12" name="Recording (4)">
            <a:hlinkClick r:id="" action="ppaction://media"/>
            <a:extLst>
              <a:ext uri="{FF2B5EF4-FFF2-40B4-BE49-F238E27FC236}">
                <a16:creationId xmlns:a16="http://schemas.microsoft.com/office/drawing/2014/main" id="{A5588529-65DA-2AF9-74DA-C1E816DCAB64}"/>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7389837" y="3866479"/>
            <a:ext cx="609600" cy="609600"/>
          </a:xfrm>
          <a:prstGeom prst="rect">
            <a:avLst/>
          </a:prstGeom>
        </p:spPr>
      </p:pic>
      <p:pic>
        <p:nvPicPr>
          <p:cNvPr id="13" name="Recording (3)">
            <a:hlinkClick r:id="" action="ppaction://media"/>
            <a:extLst>
              <a:ext uri="{FF2B5EF4-FFF2-40B4-BE49-F238E27FC236}">
                <a16:creationId xmlns:a16="http://schemas.microsoft.com/office/drawing/2014/main" id="{F9C766C8-C057-6A32-C1E1-2EEB97C42FBB}"/>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7439621" y="678011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5"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16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2"/>
                </p:tgtEl>
              </p:cMediaNode>
            </p:audio>
            <p:audio>
              <p:cMediaNode vol="80000">
                <p:cTn id="12"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2862" y="1052244"/>
            <a:ext cx="5620888" cy="2905125"/>
          </a:xfrm>
          <a:prstGeom prst="rect">
            <a:avLst/>
          </a:prstGeom>
        </p:spPr>
        <p:txBody>
          <a:bodyPr lIns="0" tIns="0" rIns="0" bIns="0" rtlCol="0" anchor="t">
            <a:spAutoFit/>
          </a:bodyPr>
          <a:lstStyle/>
          <a:p>
            <a:pPr>
              <a:lnSpc>
                <a:spcPts val="7680"/>
              </a:lnSpc>
            </a:pPr>
            <a:r>
              <a:rPr lang="en-US" sz="6400">
                <a:solidFill>
                  <a:srgbClr val="000000"/>
                </a:solidFill>
                <a:latin typeface="Space Mono Bold"/>
              </a:rPr>
              <a:t>Where Do We Get Our Values?</a:t>
            </a:r>
          </a:p>
        </p:txBody>
      </p:sp>
      <p:grpSp>
        <p:nvGrpSpPr>
          <p:cNvPr id="3" name="Group 3"/>
          <p:cNvGrpSpPr/>
          <p:nvPr/>
        </p:nvGrpSpPr>
        <p:grpSpPr>
          <a:xfrm>
            <a:off x="4777207" y="7433332"/>
            <a:ext cx="1846543" cy="184654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B16B"/>
            </a:solidFill>
          </p:spPr>
          <p:txBody>
            <a:bodyPr/>
            <a:lstStyle/>
            <a:p>
              <a:endParaRPr lang="en-CA"/>
            </a:p>
          </p:txBody>
        </p:sp>
      </p:grpSp>
      <p:sp>
        <p:nvSpPr>
          <p:cNvPr id="5" name="TextBox 5"/>
          <p:cNvSpPr txBox="1"/>
          <p:nvPr/>
        </p:nvSpPr>
        <p:spPr>
          <a:xfrm>
            <a:off x="8697103" y="2218177"/>
            <a:ext cx="7714897" cy="6493510"/>
          </a:xfrm>
          <a:prstGeom prst="rect">
            <a:avLst/>
          </a:prstGeom>
        </p:spPr>
        <p:txBody>
          <a:bodyPr lIns="0" tIns="0" rIns="0" bIns="0" rtlCol="0" anchor="t">
            <a:spAutoFit/>
          </a:bodyPr>
          <a:lstStyle/>
          <a:p>
            <a:pPr marL="669286" lvl="1" indent="-334643">
              <a:lnSpc>
                <a:spcPts val="4339"/>
              </a:lnSpc>
              <a:buFont typeface="Arial"/>
              <a:buChar char="•"/>
            </a:pPr>
            <a:r>
              <a:rPr lang="en-US" sz="3099">
                <a:solidFill>
                  <a:srgbClr val="000000"/>
                </a:solidFill>
                <a:latin typeface="Muli Regular"/>
              </a:rPr>
              <a:t>Our homes</a:t>
            </a:r>
          </a:p>
          <a:p>
            <a:pPr marL="669286" lvl="1" indent="-334643">
              <a:lnSpc>
                <a:spcPts val="4339"/>
              </a:lnSpc>
              <a:buFont typeface="Arial"/>
              <a:buChar char="•"/>
            </a:pPr>
            <a:r>
              <a:rPr lang="en-US" sz="3099">
                <a:solidFill>
                  <a:srgbClr val="000000"/>
                </a:solidFill>
                <a:latin typeface="Muli Regular"/>
              </a:rPr>
              <a:t>School</a:t>
            </a:r>
          </a:p>
          <a:p>
            <a:pPr marL="669286" lvl="1" indent="-334643">
              <a:lnSpc>
                <a:spcPts val="4339"/>
              </a:lnSpc>
              <a:buFont typeface="Arial"/>
              <a:buChar char="•"/>
            </a:pPr>
            <a:r>
              <a:rPr lang="en-US" sz="3099">
                <a:solidFill>
                  <a:srgbClr val="000000"/>
                </a:solidFill>
                <a:latin typeface="Muli Regular"/>
              </a:rPr>
              <a:t>Society</a:t>
            </a:r>
          </a:p>
          <a:p>
            <a:pPr marL="669286" lvl="1" indent="-334643">
              <a:lnSpc>
                <a:spcPts val="4339"/>
              </a:lnSpc>
              <a:buFont typeface="Arial"/>
              <a:buChar char="•"/>
            </a:pPr>
            <a:r>
              <a:rPr lang="en-US" sz="3099">
                <a:solidFill>
                  <a:srgbClr val="000000"/>
                </a:solidFill>
                <a:latin typeface="Muli Regular"/>
              </a:rPr>
              <a:t>Friends</a:t>
            </a:r>
          </a:p>
          <a:p>
            <a:pPr marL="669286" lvl="1" indent="-334643">
              <a:lnSpc>
                <a:spcPts val="4339"/>
              </a:lnSpc>
              <a:buFont typeface="Arial"/>
              <a:buChar char="•"/>
            </a:pPr>
            <a:r>
              <a:rPr lang="en-US" sz="3099">
                <a:solidFill>
                  <a:srgbClr val="000000"/>
                </a:solidFill>
                <a:latin typeface="Muli Regular"/>
              </a:rPr>
              <a:t>TV</a:t>
            </a:r>
          </a:p>
          <a:p>
            <a:pPr marL="669286" lvl="1" indent="-334643">
              <a:lnSpc>
                <a:spcPts val="4339"/>
              </a:lnSpc>
              <a:buFont typeface="Arial"/>
              <a:buChar char="•"/>
            </a:pPr>
            <a:r>
              <a:rPr lang="en-US" sz="3099">
                <a:solidFill>
                  <a:srgbClr val="000000"/>
                </a:solidFill>
                <a:latin typeface="Muli Regular"/>
              </a:rPr>
              <a:t>Religions </a:t>
            </a:r>
          </a:p>
          <a:p>
            <a:pPr marL="669286" lvl="1" indent="-334643">
              <a:lnSpc>
                <a:spcPts val="4339"/>
              </a:lnSpc>
              <a:buFont typeface="Arial"/>
              <a:buChar char="•"/>
            </a:pPr>
            <a:r>
              <a:rPr lang="en-US" sz="3099">
                <a:solidFill>
                  <a:srgbClr val="000000"/>
                </a:solidFill>
                <a:latin typeface="Muli Regular"/>
              </a:rPr>
              <a:t>Music</a:t>
            </a:r>
          </a:p>
          <a:p>
            <a:pPr marL="669286" lvl="1" indent="-334643">
              <a:lnSpc>
                <a:spcPts val="4339"/>
              </a:lnSpc>
              <a:buFont typeface="Arial"/>
              <a:buChar char="•"/>
            </a:pPr>
            <a:r>
              <a:rPr lang="en-US" sz="3099">
                <a:solidFill>
                  <a:srgbClr val="000000"/>
                </a:solidFill>
                <a:latin typeface="Muli Regular"/>
              </a:rPr>
              <a:t>Books</a:t>
            </a:r>
          </a:p>
          <a:p>
            <a:pPr marL="669286" lvl="1" indent="-334643">
              <a:lnSpc>
                <a:spcPts val="4339"/>
              </a:lnSpc>
              <a:buFont typeface="Arial"/>
              <a:buChar char="•"/>
            </a:pPr>
            <a:r>
              <a:rPr lang="en-US" sz="3099">
                <a:solidFill>
                  <a:srgbClr val="000000"/>
                </a:solidFill>
                <a:latin typeface="Muli Regular"/>
              </a:rPr>
              <a:t>Families</a:t>
            </a:r>
          </a:p>
          <a:p>
            <a:pPr marL="669286" lvl="1" indent="-334643">
              <a:lnSpc>
                <a:spcPts val="4339"/>
              </a:lnSpc>
              <a:buFont typeface="Arial"/>
              <a:buChar char="•"/>
            </a:pPr>
            <a:r>
              <a:rPr lang="en-US" sz="3099">
                <a:solidFill>
                  <a:srgbClr val="000000"/>
                </a:solidFill>
                <a:latin typeface="Muli Regular"/>
              </a:rPr>
              <a:t>Culture</a:t>
            </a:r>
          </a:p>
          <a:p>
            <a:pPr marL="669286" lvl="1" indent="-334643">
              <a:lnSpc>
                <a:spcPts val="4339"/>
              </a:lnSpc>
              <a:buFont typeface="Arial"/>
              <a:buChar char="•"/>
            </a:pPr>
            <a:r>
              <a:rPr lang="en-US" sz="3099">
                <a:solidFill>
                  <a:srgbClr val="000000"/>
                </a:solidFill>
                <a:latin typeface="Muli Regular"/>
              </a:rPr>
              <a:t>Employers</a:t>
            </a:r>
          </a:p>
          <a:p>
            <a:pPr marL="669286" lvl="1" indent="-334643">
              <a:lnSpc>
                <a:spcPts val="4339"/>
              </a:lnSpc>
              <a:buFont typeface="Arial"/>
              <a:buChar char="•"/>
            </a:pPr>
            <a:r>
              <a:rPr lang="en-US" sz="3099">
                <a:solidFill>
                  <a:srgbClr val="000000"/>
                </a:solidFill>
                <a:latin typeface="Muli Regular"/>
              </a:rPr>
              <a:t>Time-period in which you were raised</a:t>
            </a: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4605278"/>
            <a:ext cx="6656329" cy="4942324"/>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761848" y="1042719"/>
            <a:ext cx="4497452" cy="52911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51396" y="2704723"/>
            <a:ext cx="5625990" cy="428992"/>
            <a:chOff x="0" y="0"/>
            <a:chExt cx="1998640" cy="152400"/>
          </a:xfrm>
        </p:grpSpPr>
        <p:sp>
          <p:nvSpPr>
            <p:cNvPr id="3" name="Freeform 3"/>
            <p:cNvSpPr/>
            <p:nvPr/>
          </p:nvSpPr>
          <p:spPr>
            <a:xfrm>
              <a:off x="0" y="0"/>
              <a:ext cx="1998640" cy="152400"/>
            </a:xfrm>
            <a:custGeom>
              <a:avLst/>
              <a:gdLst/>
              <a:ahLst/>
              <a:cxnLst/>
              <a:rect l="l" t="t" r="r" b="b"/>
              <a:pathLst>
                <a:path w="1998640" h="152400">
                  <a:moveTo>
                    <a:pt x="0" y="0"/>
                  </a:moveTo>
                  <a:lnTo>
                    <a:pt x="1998640" y="0"/>
                  </a:lnTo>
                  <a:lnTo>
                    <a:pt x="1998640" y="152400"/>
                  </a:lnTo>
                  <a:lnTo>
                    <a:pt x="0" y="152400"/>
                  </a:lnTo>
                  <a:close/>
                </a:path>
              </a:pathLst>
            </a:custGeom>
            <a:solidFill>
              <a:srgbClr val="FBCEE1">
                <a:alpha val="49804"/>
              </a:srgbClr>
            </a:solidFill>
          </p:spPr>
          <p:txBody>
            <a:bodyPr/>
            <a:lstStyle/>
            <a:p>
              <a:endParaRPr lang="en-CA"/>
            </a:p>
          </p:txBody>
        </p:sp>
      </p:grpSp>
      <p:grpSp>
        <p:nvGrpSpPr>
          <p:cNvPr id="4" name="Group 4"/>
          <p:cNvGrpSpPr/>
          <p:nvPr/>
        </p:nvGrpSpPr>
        <p:grpSpPr>
          <a:xfrm>
            <a:off x="4979118" y="2164171"/>
            <a:ext cx="8329764" cy="6428653"/>
            <a:chOff x="0" y="-95250"/>
            <a:chExt cx="11106352" cy="8571536"/>
          </a:xfrm>
        </p:grpSpPr>
        <p:sp>
          <p:nvSpPr>
            <p:cNvPr id="5" name="TextBox 5"/>
            <p:cNvSpPr txBox="1"/>
            <p:nvPr/>
          </p:nvSpPr>
          <p:spPr>
            <a:xfrm>
              <a:off x="1264550" y="-95250"/>
              <a:ext cx="8577251" cy="1107017"/>
            </a:xfrm>
            <a:prstGeom prst="rect">
              <a:avLst/>
            </a:prstGeom>
          </p:spPr>
          <p:txBody>
            <a:bodyPr lIns="0" tIns="0" rIns="0" bIns="0" rtlCol="0" anchor="t">
              <a:spAutoFit/>
            </a:bodyPr>
            <a:lstStyle/>
            <a:p>
              <a:pPr algn="ctr">
                <a:lnSpc>
                  <a:spcPts val="6999"/>
                </a:lnSpc>
              </a:pPr>
              <a:r>
                <a:rPr lang="en-US" sz="4999">
                  <a:solidFill>
                    <a:srgbClr val="000000"/>
                  </a:solidFill>
                  <a:latin typeface="Space Mono Bold"/>
                </a:rPr>
                <a:t>Age and Values</a:t>
              </a:r>
            </a:p>
          </p:txBody>
        </p:sp>
        <p:sp>
          <p:nvSpPr>
            <p:cNvPr id="6" name="TextBox 6"/>
            <p:cNvSpPr txBox="1"/>
            <p:nvPr/>
          </p:nvSpPr>
          <p:spPr>
            <a:xfrm>
              <a:off x="0" y="1860031"/>
              <a:ext cx="11106352" cy="6616255"/>
            </a:xfrm>
            <a:prstGeom prst="rect">
              <a:avLst/>
            </a:prstGeom>
          </p:spPr>
          <p:txBody>
            <a:bodyPr lIns="0" tIns="0" rIns="0" bIns="0" rtlCol="0" anchor="t">
              <a:spAutoFit/>
            </a:bodyPr>
            <a:lstStyle/>
            <a:p>
              <a:pPr>
                <a:lnSpc>
                  <a:spcPts val="3919"/>
                </a:lnSpc>
              </a:pPr>
              <a:r>
                <a:rPr lang="en-US" sz="2799" dirty="0">
                  <a:solidFill>
                    <a:srgbClr val="000000"/>
                  </a:solidFill>
                  <a:latin typeface="Muli Regular"/>
                </a:rPr>
                <a:t>Your age will greatly influence your values. Different people and things influence you at different ages</a:t>
              </a:r>
            </a:p>
            <a:p>
              <a:pPr marL="604519" lvl="1" indent="-302260">
                <a:lnSpc>
                  <a:spcPts val="3919"/>
                </a:lnSpc>
                <a:buFont typeface="Arial"/>
                <a:buChar char="•"/>
              </a:pPr>
              <a:r>
                <a:rPr lang="en-US" sz="2799" dirty="0">
                  <a:solidFill>
                    <a:srgbClr val="000000"/>
                  </a:solidFill>
                  <a:latin typeface="Muli Regular"/>
                </a:rPr>
                <a:t>Ages 1-7 - parents</a:t>
              </a:r>
            </a:p>
            <a:p>
              <a:pPr marL="604519" lvl="1" indent="-302260">
                <a:lnSpc>
                  <a:spcPts val="3919"/>
                </a:lnSpc>
                <a:buFont typeface="Arial"/>
                <a:buChar char="•"/>
              </a:pPr>
              <a:r>
                <a:rPr lang="en-US" sz="2799" dirty="0">
                  <a:solidFill>
                    <a:srgbClr val="000000"/>
                  </a:solidFill>
                  <a:latin typeface="Muli Regular"/>
                </a:rPr>
                <a:t>Ages 8-13 - teachers, idols (athletes, influencers, other celebrities)</a:t>
              </a:r>
            </a:p>
            <a:p>
              <a:pPr marL="604519" lvl="1" indent="-302260">
                <a:lnSpc>
                  <a:spcPts val="3919"/>
                </a:lnSpc>
                <a:buFont typeface="Arial"/>
                <a:buChar char="•"/>
              </a:pPr>
              <a:r>
                <a:rPr lang="en-US" sz="2799" dirty="0">
                  <a:solidFill>
                    <a:srgbClr val="000000"/>
                  </a:solidFill>
                  <a:latin typeface="Muli Regular"/>
                </a:rPr>
                <a:t>Ages 14-20 - friends (values from your friends or friends because of similar values?)</a:t>
              </a:r>
            </a:p>
            <a:p>
              <a:pPr marL="604520" lvl="1" indent="-302260">
                <a:lnSpc>
                  <a:spcPts val="3919"/>
                </a:lnSpc>
                <a:buFont typeface="Arial"/>
                <a:buChar char="•"/>
              </a:pPr>
              <a:r>
                <a:rPr lang="en-US" sz="2800" dirty="0">
                  <a:solidFill>
                    <a:srgbClr val="000000"/>
                  </a:solidFill>
                  <a:latin typeface="Muli Regular"/>
                </a:rPr>
                <a:t>Ages 21+ your values are established, but you may test your values from time to time.</a:t>
              </a: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8194628"/>
            <a:ext cx="3583662" cy="418474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65434" y="2235609"/>
            <a:ext cx="2474351" cy="5815782"/>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454260" y="2235609"/>
            <a:ext cx="1374302" cy="5769969"/>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16431" flipH="1">
            <a:off x="15859948" y="-31183"/>
            <a:ext cx="4077855" cy="4761826"/>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3359363">
            <a:off x="16507832" y="7996133"/>
            <a:ext cx="2147091" cy="1510771"/>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3266240" y="-125881"/>
            <a:ext cx="2147091" cy="151077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4402</Words>
  <Application>Microsoft Macintosh PowerPoint</Application>
  <PresentationFormat>Custom</PresentationFormat>
  <Paragraphs>342</Paragraphs>
  <Slides>35</Slides>
  <Notes>33</Notes>
  <HiddenSlides>0</HiddenSlides>
  <MMClips>19</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Arimo Bold</vt:lpstr>
      <vt:lpstr>minion-pro</vt:lpstr>
      <vt:lpstr>Arial</vt:lpstr>
      <vt:lpstr>Calibri</vt:lpstr>
      <vt:lpstr>YouTube Sans</vt:lpstr>
      <vt:lpstr>Muli Regular Bold</vt:lpstr>
      <vt:lpstr>Muli Regular</vt:lpstr>
      <vt:lpstr>Space Mono</vt:lpstr>
      <vt:lpstr>Space Mono Bold</vt:lpstr>
      <vt:lpstr>Arial</vt:lpstr>
      <vt:lpstr>Roboto</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5 - Values and Diversity</dc:title>
  <cp:lastModifiedBy>Dandi Yang</cp:lastModifiedBy>
  <cp:revision>18</cp:revision>
  <dcterms:created xsi:type="dcterms:W3CDTF">2006-08-16T00:00:00Z</dcterms:created>
  <dcterms:modified xsi:type="dcterms:W3CDTF">2023-12-23T03:42:18Z</dcterms:modified>
  <dc:identifier>DAFVdqCWf8g</dc:identifier>
</cp:coreProperties>
</file>